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415" r:id="rId2"/>
    <p:sldId id="491" r:id="rId3"/>
    <p:sldId id="492" r:id="rId4"/>
    <p:sldId id="493" r:id="rId5"/>
    <p:sldId id="494" r:id="rId6"/>
    <p:sldId id="504" r:id="rId7"/>
    <p:sldId id="495" r:id="rId8"/>
    <p:sldId id="496" r:id="rId9"/>
    <p:sldId id="497" r:id="rId10"/>
    <p:sldId id="498" r:id="rId11"/>
    <p:sldId id="499" r:id="rId12"/>
    <p:sldId id="500" r:id="rId13"/>
    <p:sldId id="501" r:id="rId14"/>
    <p:sldId id="502" r:id="rId15"/>
    <p:sldId id="503" r:id="rId16"/>
    <p:sldId id="481" r:id="rId17"/>
    <p:sldId id="49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2B800"/>
    <a:srgbClr val="FF4747"/>
    <a:srgbClr val="FFFF99"/>
    <a:srgbClr val="FFA74F"/>
    <a:srgbClr val="FFCCCC"/>
    <a:srgbClr val="CCCCFF"/>
    <a:srgbClr val="FFB469"/>
    <a:srgbClr val="9966F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9" autoAdjust="0"/>
    <p:restoredTop sz="94660"/>
  </p:normalViewPr>
  <p:slideViewPr>
    <p:cSldViewPr snapToGrid="0">
      <p:cViewPr varScale="1">
        <p:scale>
          <a:sx n="109" d="100"/>
          <a:sy n="109" d="100"/>
        </p:scale>
        <p:origin x="13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2.xml.rels><?xml version="1.0" encoding="UTF-8" standalone="yes"?>
<Relationships xmlns="http://schemas.openxmlformats.org/package/2006/relationships"><Relationship Id="rId1" Type="http://schemas.openxmlformats.org/officeDocument/2006/relationships/image" Target="../media/image11.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773FFE-F3D5-4485-812B-06A29A3E9AF3}"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13E85D5C-C140-476D-985D-793353D6D266}">
      <dgm:prSet phldrT="[Text]" custT="1"/>
      <dgm:spPr>
        <a:noFill/>
      </dgm:spPr>
      <dgm:t>
        <a:bodyPr/>
        <a:lstStyle/>
        <a:p>
          <a:pPr algn="ctr"/>
          <a:r>
            <a:rPr lang="en-US" sz="1800" dirty="0" smtClean="0">
              <a:solidFill>
                <a:srgbClr val="FF9933"/>
              </a:solidFill>
              <a:latin typeface="Arial Rounded MT Bold" panose="020F0704030504030204" pitchFamily="34" charset="0"/>
            </a:rPr>
            <a:t>Ms. Kauser Malik </a:t>
          </a:r>
        </a:p>
        <a:p>
          <a:pPr algn="ctr"/>
          <a:r>
            <a:rPr lang="en-US" sz="1800" dirty="0" smtClean="0">
              <a:solidFill>
                <a:srgbClr val="FF9933"/>
              </a:solidFill>
              <a:latin typeface="Arial Rounded MT Bold" panose="020F0704030504030204" pitchFamily="34" charset="0"/>
            </a:rPr>
            <a:t>Lecturer (Psychology) </a:t>
          </a:r>
        </a:p>
        <a:p>
          <a:pPr algn="ctr"/>
          <a:r>
            <a:rPr lang="en-US" sz="1800" dirty="0" smtClean="0">
              <a:solidFill>
                <a:srgbClr val="FF9933"/>
              </a:solidFill>
              <a:latin typeface="Arial Rounded MT Bold" panose="020F0704030504030204" pitchFamily="34" charset="0"/>
            </a:rPr>
            <a:t>Sciences and Humanities</a:t>
          </a:r>
          <a:endParaRPr lang="en-US" sz="1800" dirty="0">
            <a:solidFill>
              <a:srgbClr val="FF9933"/>
            </a:solidFill>
            <a:latin typeface="Arial Rounded MT Bold" panose="020F0704030504030204" pitchFamily="34" charset="0"/>
          </a:endParaRPr>
        </a:p>
      </dgm:t>
    </dgm:pt>
    <dgm:pt modelId="{23BB5C90-4DC3-43A5-9CCC-68E6E3D62CB4}" type="parTrans" cxnId="{ADFD5581-8FFD-4301-A398-1C0D1D69885D}">
      <dgm:prSet/>
      <dgm:spPr/>
      <dgm:t>
        <a:bodyPr/>
        <a:lstStyle/>
        <a:p>
          <a:endParaRPr lang="en-US" sz="1200"/>
        </a:p>
      </dgm:t>
    </dgm:pt>
    <dgm:pt modelId="{AA624C23-1FD8-4E5C-87DD-6F12D44CA16F}" type="sibTrans" cxnId="{ADFD5581-8FFD-4301-A398-1C0D1D69885D}">
      <dgm:prSet/>
      <dgm:spPr/>
      <dgm:t>
        <a:bodyPr/>
        <a:lstStyle/>
        <a:p>
          <a:endParaRPr lang="en-US" sz="1200"/>
        </a:p>
      </dgm:t>
    </dgm:pt>
    <dgm:pt modelId="{69472074-18A6-4D88-A82E-8F73499577E1}" type="pres">
      <dgm:prSet presAssocID="{D7773FFE-F3D5-4485-812B-06A29A3E9AF3}" presName="linear" presStyleCnt="0">
        <dgm:presLayoutVars>
          <dgm:animLvl val="lvl"/>
          <dgm:resizeHandles val="exact"/>
        </dgm:presLayoutVars>
      </dgm:prSet>
      <dgm:spPr/>
      <dgm:t>
        <a:bodyPr/>
        <a:lstStyle/>
        <a:p>
          <a:endParaRPr lang="en-US"/>
        </a:p>
      </dgm:t>
    </dgm:pt>
    <dgm:pt modelId="{132C5725-076A-4643-8F12-7B849261FE6D}" type="pres">
      <dgm:prSet presAssocID="{13E85D5C-C140-476D-985D-793353D6D266}" presName="parentText" presStyleLbl="node1" presStyleIdx="0" presStyleCnt="1">
        <dgm:presLayoutVars>
          <dgm:chMax val="0"/>
          <dgm:bulletEnabled val="1"/>
        </dgm:presLayoutVars>
      </dgm:prSet>
      <dgm:spPr/>
      <dgm:t>
        <a:bodyPr/>
        <a:lstStyle/>
        <a:p>
          <a:endParaRPr lang="en-US"/>
        </a:p>
      </dgm:t>
    </dgm:pt>
  </dgm:ptLst>
  <dgm:cxnLst>
    <dgm:cxn modelId="{969D15B4-B083-458E-A5C8-7C44D3699C19}" type="presOf" srcId="{D7773FFE-F3D5-4485-812B-06A29A3E9AF3}" destId="{69472074-18A6-4D88-A82E-8F73499577E1}" srcOrd="0" destOrd="0" presId="urn:microsoft.com/office/officeart/2005/8/layout/vList2"/>
    <dgm:cxn modelId="{ADFD5581-8FFD-4301-A398-1C0D1D69885D}" srcId="{D7773FFE-F3D5-4485-812B-06A29A3E9AF3}" destId="{13E85D5C-C140-476D-985D-793353D6D266}" srcOrd="0" destOrd="0" parTransId="{23BB5C90-4DC3-43A5-9CCC-68E6E3D62CB4}" sibTransId="{AA624C23-1FD8-4E5C-87DD-6F12D44CA16F}"/>
    <dgm:cxn modelId="{50274013-64FD-482F-9485-9D2CB3B22B5F}" type="presOf" srcId="{13E85D5C-C140-476D-985D-793353D6D266}" destId="{132C5725-076A-4643-8F12-7B849261FE6D}" srcOrd="0" destOrd="0" presId="urn:microsoft.com/office/officeart/2005/8/layout/vList2"/>
    <dgm:cxn modelId="{24E5E058-D99E-4E1B-A321-B0C869DDB94E}" type="presParOf" srcId="{69472074-18A6-4D88-A82E-8F73499577E1}" destId="{132C5725-076A-4643-8F12-7B849261FE6D}" srcOrd="0" destOrd="0" presId="urn:microsoft.com/office/officeart/2005/8/layout/vList2"/>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D44CFD5-D82D-43C5-BCE5-86166D8159D8}"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7E62CA94-8587-4A17-9060-3D4EEF0F79AB}">
      <dgm:prSet phldrT="[Text]" custT="1"/>
      <dgm:spPr/>
      <dgm:t>
        <a:bodyPr/>
        <a:lstStyle/>
        <a:p>
          <a:r>
            <a:rPr lang="en-US" sz="1800" dirty="0" smtClean="0">
              <a:latin typeface="Times New Roman" panose="02020603050405020304" pitchFamily="18" charset="0"/>
              <a:ea typeface="Microsoft Himalaya" panose="01010100010101010101" pitchFamily="2" charset="0"/>
              <a:cs typeface="Times New Roman" panose="02020603050405020304" pitchFamily="18" charset="0"/>
            </a:rPr>
            <a:t>White collar crimes do not involve violence and rarely attract police to the scene with guns drawn. Rather, white collar criminals use their powerful offices to illegally enrich themselves and others, often causing significant public harm in the process.</a:t>
          </a:r>
          <a:endParaRPr lang="en-US" sz="1800" dirty="0">
            <a:latin typeface="Times New Roman" panose="02020603050405020304" pitchFamily="18" charset="0"/>
            <a:cs typeface="Times New Roman" panose="02020603050405020304" pitchFamily="18" charset="0"/>
          </a:endParaRPr>
        </a:p>
      </dgm:t>
    </dgm:pt>
    <dgm:pt modelId="{5F5B07F1-A747-4A5F-A5C5-1474FDC501E4}" type="parTrans" cxnId="{C168705C-4C55-43BD-B1B5-6A56546FEE3B}">
      <dgm:prSet/>
      <dgm:spPr/>
      <dgm:t>
        <a:bodyPr/>
        <a:lstStyle/>
        <a:p>
          <a:endParaRPr lang="en-US"/>
        </a:p>
      </dgm:t>
    </dgm:pt>
    <dgm:pt modelId="{2F2D5A37-81D7-42B8-B65A-14F7C6509732}" type="sibTrans" cxnId="{C168705C-4C55-43BD-B1B5-6A56546FEE3B}">
      <dgm:prSet/>
      <dgm:spPr/>
      <dgm:t>
        <a:bodyPr/>
        <a:lstStyle/>
        <a:p>
          <a:endParaRPr lang="en-US"/>
        </a:p>
      </dgm:t>
    </dgm:pt>
    <dgm:pt modelId="{F87918A2-16A8-456E-9902-0EFBA6353F6A}">
      <dgm:prSet phldrT="[Text]" custT="1"/>
      <dgm:spPr/>
      <dgm:t>
        <a:bodyPr/>
        <a:lstStyle/>
        <a:p>
          <a:r>
            <a:rPr lang="en-US" sz="1800" dirty="0" smtClean="0">
              <a:latin typeface="Times New Roman" panose="02020603050405020304" pitchFamily="18" charset="0"/>
              <a:ea typeface="Microsoft Himalaya" panose="01010100010101010101" pitchFamily="2" charset="0"/>
              <a:cs typeface="Times New Roman" panose="02020603050405020304" pitchFamily="18" charset="0"/>
            </a:rPr>
            <a:t>For this reason, sociologists sometimes call white-collar offenses that occur in government offices and corporate boardrooms “</a:t>
          </a:r>
          <a:r>
            <a:rPr lang="en-US" sz="1800" b="1" dirty="0" smtClean="0">
              <a:latin typeface="Times New Roman" panose="02020603050405020304" pitchFamily="18" charset="0"/>
              <a:ea typeface="Microsoft Himalaya" panose="01010100010101010101" pitchFamily="2" charset="0"/>
              <a:cs typeface="Times New Roman" panose="02020603050405020304" pitchFamily="18" charset="0"/>
            </a:rPr>
            <a:t>crime in the suites</a:t>
          </a:r>
          <a:r>
            <a:rPr lang="en-US" sz="1800" dirty="0" smtClean="0">
              <a:latin typeface="Times New Roman" panose="02020603050405020304" pitchFamily="18" charset="0"/>
              <a:ea typeface="Microsoft Himalaya" panose="01010100010101010101" pitchFamily="2" charset="0"/>
              <a:cs typeface="Times New Roman" panose="02020603050405020304" pitchFamily="18" charset="0"/>
            </a:rPr>
            <a:t>” as opposed to “crime in the streets.” </a:t>
          </a:r>
        </a:p>
        <a:p>
          <a:r>
            <a:rPr lang="en-US" sz="1800" dirty="0" smtClean="0">
              <a:latin typeface="Times New Roman" panose="02020603050405020304" pitchFamily="18" charset="0"/>
              <a:ea typeface="Microsoft Himalaya" panose="01010100010101010101" pitchFamily="2" charset="0"/>
              <a:cs typeface="Times New Roman" panose="02020603050405020304" pitchFamily="18" charset="0"/>
            </a:rPr>
            <a:t>The most common white-collar crimes are bank embezzlement, business fraud, bribery, and antitrust violations. </a:t>
          </a:r>
          <a:endParaRPr lang="en-US" sz="1800" dirty="0">
            <a:latin typeface="Times New Roman" panose="02020603050405020304" pitchFamily="18" charset="0"/>
            <a:cs typeface="Times New Roman" panose="02020603050405020304" pitchFamily="18" charset="0"/>
          </a:endParaRPr>
        </a:p>
      </dgm:t>
    </dgm:pt>
    <dgm:pt modelId="{78F4231D-3926-413E-B0FE-128EA49E4D1C}" type="parTrans" cxnId="{84827A43-9791-4C82-B0E2-ECC2C2D3CE09}">
      <dgm:prSet/>
      <dgm:spPr/>
      <dgm:t>
        <a:bodyPr/>
        <a:lstStyle/>
        <a:p>
          <a:endParaRPr lang="en-US"/>
        </a:p>
      </dgm:t>
    </dgm:pt>
    <dgm:pt modelId="{E86106CC-708A-45E2-9085-F6EC485E5B98}" type="sibTrans" cxnId="{84827A43-9791-4C82-B0E2-ECC2C2D3CE09}">
      <dgm:prSet/>
      <dgm:spPr/>
      <dgm:t>
        <a:bodyPr/>
        <a:lstStyle/>
        <a:p>
          <a:endParaRPr lang="en-US"/>
        </a:p>
      </dgm:t>
    </dgm:pt>
    <dgm:pt modelId="{0A91A9A5-A47C-4CF9-B7B1-80340D480A4B}" type="pres">
      <dgm:prSet presAssocID="{AD44CFD5-D82D-43C5-BCE5-86166D8159D8}" presName="vert0" presStyleCnt="0">
        <dgm:presLayoutVars>
          <dgm:dir/>
          <dgm:animOne val="branch"/>
          <dgm:animLvl val="lvl"/>
        </dgm:presLayoutVars>
      </dgm:prSet>
      <dgm:spPr/>
      <dgm:t>
        <a:bodyPr/>
        <a:lstStyle/>
        <a:p>
          <a:endParaRPr lang="en-US"/>
        </a:p>
      </dgm:t>
    </dgm:pt>
    <dgm:pt modelId="{3843C7B7-2BE1-4D4B-B131-5A0C74F9D2B4}" type="pres">
      <dgm:prSet presAssocID="{7E62CA94-8587-4A17-9060-3D4EEF0F79AB}" presName="thickLine" presStyleLbl="alignNode1" presStyleIdx="0" presStyleCnt="2"/>
      <dgm:spPr/>
    </dgm:pt>
    <dgm:pt modelId="{2A17D15E-08AB-44E3-8852-6D3D2C36E381}" type="pres">
      <dgm:prSet presAssocID="{7E62CA94-8587-4A17-9060-3D4EEF0F79AB}" presName="horz1" presStyleCnt="0"/>
      <dgm:spPr/>
    </dgm:pt>
    <dgm:pt modelId="{CC275EE4-D259-4FC5-9C9B-CCA65F2D8282}" type="pres">
      <dgm:prSet presAssocID="{7E62CA94-8587-4A17-9060-3D4EEF0F79AB}" presName="tx1" presStyleLbl="revTx" presStyleIdx="0" presStyleCnt="2"/>
      <dgm:spPr/>
      <dgm:t>
        <a:bodyPr/>
        <a:lstStyle/>
        <a:p>
          <a:endParaRPr lang="en-US"/>
        </a:p>
      </dgm:t>
    </dgm:pt>
    <dgm:pt modelId="{EE661416-0414-4F4F-9326-D95E2C83D43A}" type="pres">
      <dgm:prSet presAssocID="{7E62CA94-8587-4A17-9060-3D4EEF0F79AB}" presName="vert1" presStyleCnt="0"/>
      <dgm:spPr/>
    </dgm:pt>
    <dgm:pt modelId="{9C45BA91-424F-40E7-AEE9-45B9CBA79A8D}" type="pres">
      <dgm:prSet presAssocID="{F87918A2-16A8-456E-9902-0EFBA6353F6A}" presName="thickLine" presStyleLbl="alignNode1" presStyleIdx="1" presStyleCnt="2"/>
      <dgm:spPr/>
    </dgm:pt>
    <dgm:pt modelId="{ABDF93C5-0853-4157-98DB-A996C73FD6EC}" type="pres">
      <dgm:prSet presAssocID="{F87918A2-16A8-456E-9902-0EFBA6353F6A}" presName="horz1" presStyleCnt="0"/>
      <dgm:spPr/>
    </dgm:pt>
    <dgm:pt modelId="{C1D23B55-99B9-49DC-BFAA-F34681818E24}" type="pres">
      <dgm:prSet presAssocID="{F87918A2-16A8-456E-9902-0EFBA6353F6A}" presName="tx1" presStyleLbl="revTx" presStyleIdx="1" presStyleCnt="2" custScaleY="118235"/>
      <dgm:spPr/>
      <dgm:t>
        <a:bodyPr/>
        <a:lstStyle/>
        <a:p>
          <a:endParaRPr lang="en-US"/>
        </a:p>
      </dgm:t>
    </dgm:pt>
    <dgm:pt modelId="{6068FB45-432D-4DF3-85F7-9DFE09620AE2}" type="pres">
      <dgm:prSet presAssocID="{F87918A2-16A8-456E-9902-0EFBA6353F6A}" presName="vert1" presStyleCnt="0"/>
      <dgm:spPr/>
    </dgm:pt>
  </dgm:ptLst>
  <dgm:cxnLst>
    <dgm:cxn modelId="{25F55811-E1C2-4E11-9917-D4FB12E7D2B3}" type="presOf" srcId="{AD44CFD5-D82D-43C5-BCE5-86166D8159D8}" destId="{0A91A9A5-A47C-4CF9-B7B1-80340D480A4B}" srcOrd="0" destOrd="0" presId="urn:microsoft.com/office/officeart/2008/layout/LinedList"/>
    <dgm:cxn modelId="{84827A43-9791-4C82-B0E2-ECC2C2D3CE09}" srcId="{AD44CFD5-D82D-43C5-BCE5-86166D8159D8}" destId="{F87918A2-16A8-456E-9902-0EFBA6353F6A}" srcOrd="1" destOrd="0" parTransId="{78F4231D-3926-413E-B0FE-128EA49E4D1C}" sibTransId="{E86106CC-708A-45E2-9085-F6EC485E5B98}"/>
    <dgm:cxn modelId="{3FC7AA14-B00F-4745-A26E-EB02C65B8695}" type="presOf" srcId="{7E62CA94-8587-4A17-9060-3D4EEF0F79AB}" destId="{CC275EE4-D259-4FC5-9C9B-CCA65F2D8282}" srcOrd="0" destOrd="0" presId="urn:microsoft.com/office/officeart/2008/layout/LinedList"/>
    <dgm:cxn modelId="{4B9D7D72-7D31-48DD-A936-CAFE465AE597}" type="presOf" srcId="{F87918A2-16A8-456E-9902-0EFBA6353F6A}" destId="{C1D23B55-99B9-49DC-BFAA-F34681818E24}" srcOrd="0" destOrd="0" presId="urn:microsoft.com/office/officeart/2008/layout/LinedList"/>
    <dgm:cxn modelId="{C168705C-4C55-43BD-B1B5-6A56546FEE3B}" srcId="{AD44CFD5-D82D-43C5-BCE5-86166D8159D8}" destId="{7E62CA94-8587-4A17-9060-3D4EEF0F79AB}" srcOrd="0" destOrd="0" parTransId="{5F5B07F1-A747-4A5F-A5C5-1474FDC501E4}" sibTransId="{2F2D5A37-81D7-42B8-B65A-14F7C6509732}"/>
    <dgm:cxn modelId="{47EB550D-7F28-414F-BED0-5DFAD89ED8CE}" type="presParOf" srcId="{0A91A9A5-A47C-4CF9-B7B1-80340D480A4B}" destId="{3843C7B7-2BE1-4D4B-B131-5A0C74F9D2B4}" srcOrd="0" destOrd="0" presId="urn:microsoft.com/office/officeart/2008/layout/LinedList"/>
    <dgm:cxn modelId="{71039376-B88E-4052-B3DF-AC95DCA66DAC}" type="presParOf" srcId="{0A91A9A5-A47C-4CF9-B7B1-80340D480A4B}" destId="{2A17D15E-08AB-44E3-8852-6D3D2C36E381}" srcOrd="1" destOrd="0" presId="urn:microsoft.com/office/officeart/2008/layout/LinedList"/>
    <dgm:cxn modelId="{686A2BCA-0C30-44D4-861F-6DFE73862AEA}" type="presParOf" srcId="{2A17D15E-08AB-44E3-8852-6D3D2C36E381}" destId="{CC275EE4-D259-4FC5-9C9B-CCA65F2D8282}" srcOrd="0" destOrd="0" presId="urn:microsoft.com/office/officeart/2008/layout/LinedList"/>
    <dgm:cxn modelId="{792A65D7-45D5-4317-B041-D89C71CF8E2F}" type="presParOf" srcId="{2A17D15E-08AB-44E3-8852-6D3D2C36E381}" destId="{EE661416-0414-4F4F-9326-D95E2C83D43A}" srcOrd="1" destOrd="0" presId="urn:microsoft.com/office/officeart/2008/layout/LinedList"/>
    <dgm:cxn modelId="{501F9257-EC42-42C6-8F05-AF963042C771}" type="presParOf" srcId="{0A91A9A5-A47C-4CF9-B7B1-80340D480A4B}" destId="{9C45BA91-424F-40E7-AEE9-45B9CBA79A8D}" srcOrd="2" destOrd="0" presId="urn:microsoft.com/office/officeart/2008/layout/LinedList"/>
    <dgm:cxn modelId="{0BD769BB-5E2C-416C-AE8F-BEA5E5B98AD2}" type="presParOf" srcId="{0A91A9A5-A47C-4CF9-B7B1-80340D480A4B}" destId="{ABDF93C5-0853-4157-98DB-A996C73FD6EC}" srcOrd="3" destOrd="0" presId="urn:microsoft.com/office/officeart/2008/layout/LinedList"/>
    <dgm:cxn modelId="{CAC29E5B-854F-4E42-AFEC-D71232DED6C5}" type="presParOf" srcId="{ABDF93C5-0853-4157-98DB-A996C73FD6EC}" destId="{C1D23B55-99B9-49DC-BFAA-F34681818E24}" srcOrd="0" destOrd="0" presId="urn:microsoft.com/office/officeart/2008/layout/LinedList"/>
    <dgm:cxn modelId="{91C972A2-9CD8-406E-BDF1-9264880FB2B8}" type="presParOf" srcId="{ABDF93C5-0853-4157-98DB-A996C73FD6EC}" destId="{6068FB45-432D-4DF3-85F7-9DFE09620AE2}"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61CC742-5A98-47ED-9D34-947895F557CC}"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9629581D-794E-41CE-B1BB-779AD2DBB83F}">
      <dgm:prSet phldrT="[Text]" custT="1"/>
      <dgm:spPr/>
      <dgm:t>
        <a:bodyPr/>
        <a:lstStyle/>
        <a:p>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Corporate officials are also protected by the fact that most charges of white-collar crime target the organization rather than individuals. When white-collar criminals are charged and convicted, they usually escape punishment. </a:t>
          </a:r>
          <a:endParaRPr lang="en-US" sz="2000" dirty="0">
            <a:latin typeface="Times New Roman" panose="02020603050405020304" pitchFamily="18" charset="0"/>
            <a:ea typeface="Microsoft Himalaya" panose="01010100010101010101" pitchFamily="2" charset="0"/>
            <a:cs typeface="Times New Roman" panose="02020603050405020304" pitchFamily="18" charset="0"/>
          </a:endParaRPr>
        </a:p>
      </dgm:t>
    </dgm:pt>
    <dgm:pt modelId="{FF30B469-6F24-4F9D-B23F-88632B208761}" type="parTrans" cxnId="{3F8913BD-06B3-425E-A1C9-01AD052246EF}">
      <dgm:prSet/>
      <dgm:spPr/>
      <dgm:t>
        <a:bodyPr/>
        <a:lstStyle/>
        <a:p>
          <a:endParaRPr lang="en-US" sz="2800"/>
        </a:p>
      </dgm:t>
    </dgm:pt>
    <dgm:pt modelId="{2CAAF111-1785-45D8-9461-8C0764F102B0}" type="sibTrans" cxnId="{3F8913BD-06B3-425E-A1C9-01AD052246EF}">
      <dgm:prSet/>
      <dgm:spPr/>
      <dgm:t>
        <a:bodyPr/>
        <a:lstStyle/>
        <a:p>
          <a:endParaRPr lang="en-US" sz="2800"/>
        </a:p>
      </dgm:t>
    </dgm:pt>
    <dgm:pt modelId="{8A74F4DE-34E4-4527-83FD-A7096630D461}" type="pres">
      <dgm:prSet presAssocID="{E61CC742-5A98-47ED-9D34-947895F557CC}" presName="vert0" presStyleCnt="0">
        <dgm:presLayoutVars>
          <dgm:dir/>
          <dgm:animOne val="branch"/>
          <dgm:animLvl val="lvl"/>
        </dgm:presLayoutVars>
      </dgm:prSet>
      <dgm:spPr/>
      <dgm:t>
        <a:bodyPr/>
        <a:lstStyle/>
        <a:p>
          <a:endParaRPr lang="en-US"/>
        </a:p>
      </dgm:t>
    </dgm:pt>
    <dgm:pt modelId="{26AFDB76-52AA-436B-A5DD-9546B69F4F76}" type="pres">
      <dgm:prSet presAssocID="{9629581D-794E-41CE-B1BB-779AD2DBB83F}" presName="thickLine" presStyleLbl="alignNode1" presStyleIdx="0" presStyleCnt="1"/>
      <dgm:spPr/>
    </dgm:pt>
    <dgm:pt modelId="{FFF8BB48-2B7B-4154-A58F-DFBA193E17E0}" type="pres">
      <dgm:prSet presAssocID="{9629581D-794E-41CE-B1BB-779AD2DBB83F}" presName="horz1" presStyleCnt="0"/>
      <dgm:spPr/>
    </dgm:pt>
    <dgm:pt modelId="{F6F5BBB7-D44D-41EB-AEBC-A928E329595F}" type="pres">
      <dgm:prSet presAssocID="{9629581D-794E-41CE-B1BB-779AD2DBB83F}" presName="tx1" presStyleLbl="revTx" presStyleIdx="0" presStyleCnt="1" custScaleY="130641"/>
      <dgm:spPr/>
      <dgm:t>
        <a:bodyPr/>
        <a:lstStyle/>
        <a:p>
          <a:endParaRPr lang="en-US"/>
        </a:p>
      </dgm:t>
    </dgm:pt>
    <dgm:pt modelId="{AC1CAB97-C9B1-401C-8B10-A692E484280F}" type="pres">
      <dgm:prSet presAssocID="{9629581D-794E-41CE-B1BB-779AD2DBB83F}" presName="vert1" presStyleCnt="0"/>
      <dgm:spPr/>
    </dgm:pt>
  </dgm:ptLst>
  <dgm:cxnLst>
    <dgm:cxn modelId="{3F8913BD-06B3-425E-A1C9-01AD052246EF}" srcId="{E61CC742-5A98-47ED-9D34-947895F557CC}" destId="{9629581D-794E-41CE-B1BB-779AD2DBB83F}" srcOrd="0" destOrd="0" parTransId="{FF30B469-6F24-4F9D-B23F-88632B208761}" sibTransId="{2CAAF111-1785-45D8-9461-8C0764F102B0}"/>
    <dgm:cxn modelId="{460689DE-687C-4E26-9179-BFEF8C133DD3}" type="presOf" srcId="{9629581D-794E-41CE-B1BB-779AD2DBB83F}" destId="{F6F5BBB7-D44D-41EB-AEBC-A928E329595F}" srcOrd="0" destOrd="0" presId="urn:microsoft.com/office/officeart/2008/layout/LinedList"/>
    <dgm:cxn modelId="{F2B844EC-2F44-430B-886A-2D0324A8A769}" type="presOf" srcId="{E61CC742-5A98-47ED-9D34-947895F557CC}" destId="{8A74F4DE-34E4-4527-83FD-A7096630D461}" srcOrd="0" destOrd="0" presId="urn:microsoft.com/office/officeart/2008/layout/LinedList"/>
    <dgm:cxn modelId="{000570A6-E2EE-480F-90FB-715118C23AA6}" type="presParOf" srcId="{8A74F4DE-34E4-4527-83FD-A7096630D461}" destId="{26AFDB76-52AA-436B-A5DD-9546B69F4F76}" srcOrd="0" destOrd="0" presId="urn:microsoft.com/office/officeart/2008/layout/LinedList"/>
    <dgm:cxn modelId="{56B9EE16-D9AA-418D-B46B-E293565A31DF}" type="presParOf" srcId="{8A74F4DE-34E4-4527-83FD-A7096630D461}" destId="{FFF8BB48-2B7B-4154-A58F-DFBA193E17E0}" srcOrd="1" destOrd="0" presId="urn:microsoft.com/office/officeart/2008/layout/LinedList"/>
    <dgm:cxn modelId="{43CE76DD-E1E3-4B53-A4BE-15584C954021}" type="presParOf" srcId="{FFF8BB48-2B7B-4154-A58F-DFBA193E17E0}" destId="{F6F5BBB7-D44D-41EB-AEBC-A928E329595F}" srcOrd="0" destOrd="0" presId="urn:microsoft.com/office/officeart/2008/layout/LinedList"/>
    <dgm:cxn modelId="{EE2AD9D9-0EC3-409E-8C20-5A532529FA46}" type="presParOf" srcId="{FFF8BB48-2B7B-4154-A58F-DFBA193E17E0}" destId="{AC1CAB97-C9B1-401C-8B10-A692E484280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0858EF1-B388-43B4-94EC-B430E2C24734}" type="doc">
      <dgm:prSet loTypeId="urn:microsoft.com/office/officeart/2009/3/layout/SnapshotPictureList" loCatId="picture" qsTypeId="urn:microsoft.com/office/officeart/2005/8/quickstyle/simple1" qsCatId="simple" csTypeId="urn:microsoft.com/office/officeart/2005/8/colors/accent3_5" csCatId="accent3" phldr="1"/>
      <dgm:spPr/>
      <dgm:t>
        <a:bodyPr/>
        <a:lstStyle/>
        <a:p>
          <a:endParaRPr lang="en-US"/>
        </a:p>
      </dgm:t>
    </dgm:pt>
    <dgm:pt modelId="{0139E0B8-551B-4C59-B643-269D584E9578}">
      <dgm:prSet custT="1"/>
      <dgm:spPr/>
      <dgm:t>
        <a:bodyPr/>
        <a:lstStyle/>
        <a:p>
          <a:pPr algn="ctr"/>
          <a:r>
            <a:rPr lang="en-US" sz="1600" b="0" dirty="0" smtClean="0">
              <a:latin typeface="Agency FB" panose="020B0503020202020204" pitchFamily="34" charset="0"/>
              <a:ea typeface="Microsoft Himalaya" panose="01010100010101010101" pitchFamily="2" charset="0"/>
              <a:cs typeface="Microsoft Himalaya" panose="01010100010101010101" pitchFamily="2" charset="0"/>
            </a:rPr>
            <a:t>Types of White Collar Crimes</a:t>
          </a:r>
          <a:endParaRPr lang="en-US" sz="1600" b="0" dirty="0">
            <a:latin typeface="Agency FB" panose="020B0503020202020204" pitchFamily="34" charset="0"/>
            <a:ea typeface="Microsoft Himalaya" panose="01010100010101010101" pitchFamily="2" charset="0"/>
            <a:cs typeface="Microsoft Himalaya" panose="01010100010101010101" pitchFamily="2" charset="0"/>
          </a:endParaRPr>
        </a:p>
      </dgm:t>
    </dgm:pt>
    <dgm:pt modelId="{FFF4A23C-AF57-492D-A6AF-CD3C666AD941}" type="parTrans" cxnId="{953EDDB6-5DCB-4C09-994E-C1B5269C72C5}">
      <dgm:prSet/>
      <dgm:spPr/>
      <dgm:t>
        <a:bodyPr/>
        <a:lstStyle/>
        <a:p>
          <a:endParaRPr lang="en-US" sz="1400">
            <a:latin typeface="Agency FB" panose="020B0503020202020204" pitchFamily="34" charset="0"/>
          </a:endParaRPr>
        </a:p>
      </dgm:t>
    </dgm:pt>
    <dgm:pt modelId="{1E3C6282-0410-48EE-A54A-2D3BCF9ECE47}" type="sibTrans" cxnId="{953EDDB6-5DCB-4C09-994E-C1B5269C72C5}">
      <dgm:prSet/>
      <dgm:spPr/>
      <dgm:t>
        <a:bodyPr/>
        <a:lstStyle/>
        <a:p>
          <a:endParaRPr lang="en-US" sz="1400">
            <a:latin typeface="Agency FB" panose="020B0503020202020204" pitchFamily="34" charset="0"/>
          </a:endParaRPr>
        </a:p>
      </dgm:t>
    </dgm:pt>
    <dgm:pt modelId="{0E16BC3A-49B1-4B30-9CB7-3CDFDD85C83A}">
      <dgm:prSet phldrT="[Text]" custT="1"/>
      <dgm:spPr/>
      <dgm:t>
        <a:bodyPr/>
        <a:lstStyle/>
        <a:p>
          <a:r>
            <a:rPr lang="en-US" sz="1800" dirty="0" smtClean="0">
              <a:latin typeface="Agency FB" panose="020B0503020202020204" pitchFamily="34" charset="0"/>
              <a:ea typeface="Microsoft Himalaya" panose="01010100010101010101" pitchFamily="2" charset="0"/>
              <a:cs typeface="Microsoft Himalaya" panose="01010100010101010101" pitchFamily="2" charset="0"/>
            </a:rPr>
            <a:t>Fraud and False Statements</a:t>
          </a:r>
          <a:endParaRPr lang="en-US" sz="1800" dirty="0">
            <a:latin typeface="Agency FB" panose="020B0503020202020204" pitchFamily="34" charset="0"/>
            <a:ea typeface="Microsoft Himalaya" panose="01010100010101010101" pitchFamily="2" charset="0"/>
            <a:cs typeface="Microsoft Himalaya" panose="01010100010101010101" pitchFamily="2" charset="0"/>
          </a:endParaRPr>
        </a:p>
      </dgm:t>
    </dgm:pt>
    <dgm:pt modelId="{5F21AD5F-76BF-4030-BCE3-C93C3F07A26C}" type="parTrans" cxnId="{DEFB9AC9-3F4D-43AE-9BC7-7EDADF36F6D4}">
      <dgm:prSet/>
      <dgm:spPr/>
      <dgm:t>
        <a:bodyPr/>
        <a:lstStyle/>
        <a:p>
          <a:endParaRPr lang="en-US" sz="1400">
            <a:latin typeface="Agency FB" panose="020B0503020202020204" pitchFamily="34" charset="0"/>
          </a:endParaRPr>
        </a:p>
      </dgm:t>
    </dgm:pt>
    <dgm:pt modelId="{151534A7-AC3F-4341-9EB2-0D148C1E065C}" type="sibTrans" cxnId="{DEFB9AC9-3F4D-43AE-9BC7-7EDADF36F6D4}">
      <dgm:prSet/>
      <dgm:spPr/>
      <dgm:t>
        <a:bodyPr/>
        <a:lstStyle/>
        <a:p>
          <a:endParaRPr lang="en-US" sz="1400">
            <a:latin typeface="Agency FB" panose="020B0503020202020204" pitchFamily="34" charset="0"/>
          </a:endParaRPr>
        </a:p>
      </dgm:t>
    </dgm:pt>
    <dgm:pt modelId="{D8E8EF9D-EC06-47ED-B02A-7919C9BC6769}">
      <dgm:prSet phldrT="[Text]" custT="1"/>
      <dgm:spPr/>
      <dgm:t>
        <a:bodyPr/>
        <a:lstStyle/>
        <a:p>
          <a:r>
            <a:rPr lang="en-US" sz="1800" dirty="0" smtClean="0">
              <a:latin typeface="Agency FB" panose="020B0503020202020204" pitchFamily="34" charset="0"/>
              <a:ea typeface="Microsoft Himalaya" panose="01010100010101010101" pitchFamily="2" charset="0"/>
              <a:cs typeface="Microsoft Himalaya" panose="01010100010101010101" pitchFamily="2" charset="0"/>
            </a:rPr>
            <a:t>Tax Evasion</a:t>
          </a:r>
          <a:endParaRPr lang="en-US" sz="1800" dirty="0">
            <a:latin typeface="Agency FB" panose="020B0503020202020204" pitchFamily="34" charset="0"/>
            <a:ea typeface="Microsoft Himalaya" panose="01010100010101010101" pitchFamily="2" charset="0"/>
            <a:cs typeface="Microsoft Himalaya" panose="01010100010101010101" pitchFamily="2" charset="0"/>
          </a:endParaRPr>
        </a:p>
      </dgm:t>
    </dgm:pt>
    <dgm:pt modelId="{BA117EC2-3CFF-43CF-9154-0858B0E28CE2}" type="parTrans" cxnId="{C7074BEB-1D54-41E9-BE60-674A967035C3}">
      <dgm:prSet/>
      <dgm:spPr/>
      <dgm:t>
        <a:bodyPr/>
        <a:lstStyle/>
        <a:p>
          <a:endParaRPr lang="en-US" sz="1400">
            <a:latin typeface="Agency FB" panose="020B0503020202020204" pitchFamily="34" charset="0"/>
          </a:endParaRPr>
        </a:p>
      </dgm:t>
    </dgm:pt>
    <dgm:pt modelId="{2EAEA440-8151-4FA0-8ACA-4115A86BEE67}" type="sibTrans" cxnId="{C7074BEB-1D54-41E9-BE60-674A967035C3}">
      <dgm:prSet/>
      <dgm:spPr/>
      <dgm:t>
        <a:bodyPr/>
        <a:lstStyle/>
        <a:p>
          <a:endParaRPr lang="en-US" sz="1400">
            <a:latin typeface="Agency FB" panose="020B0503020202020204" pitchFamily="34" charset="0"/>
          </a:endParaRPr>
        </a:p>
      </dgm:t>
    </dgm:pt>
    <dgm:pt modelId="{02C3631C-F2E9-4DD7-840F-FD2E1F5133E7}">
      <dgm:prSet phldrT="[Text]" custT="1"/>
      <dgm:spPr/>
      <dgm:t>
        <a:bodyPr/>
        <a:lstStyle/>
        <a:p>
          <a:r>
            <a:rPr lang="en-US" sz="1800" dirty="0" smtClean="0">
              <a:latin typeface="Agency FB" panose="020B0503020202020204" pitchFamily="34" charset="0"/>
              <a:ea typeface="Microsoft Himalaya" panose="01010100010101010101" pitchFamily="2" charset="0"/>
              <a:cs typeface="Microsoft Himalaya" panose="01010100010101010101" pitchFamily="2" charset="0"/>
            </a:rPr>
            <a:t>Money Laundering</a:t>
          </a:r>
          <a:endParaRPr lang="en-US" sz="1800" dirty="0">
            <a:latin typeface="Agency FB" panose="020B0503020202020204" pitchFamily="34" charset="0"/>
            <a:ea typeface="Microsoft Himalaya" panose="01010100010101010101" pitchFamily="2" charset="0"/>
            <a:cs typeface="Microsoft Himalaya" panose="01010100010101010101" pitchFamily="2" charset="0"/>
          </a:endParaRPr>
        </a:p>
      </dgm:t>
    </dgm:pt>
    <dgm:pt modelId="{A25B6733-CC57-4105-B9AF-04F35B685941}" type="parTrans" cxnId="{E131AC4B-7B93-443C-B61C-568ECBD9F5E3}">
      <dgm:prSet/>
      <dgm:spPr/>
      <dgm:t>
        <a:bodyPr/>
        <a:lstStyle/>
        <a:p>
          <a:endParaRPr lang="en-US" sz="1400">
            <a:latin typeface="Agency FB" panose="020B0503020202020204" pitchFamily="34" charset="0"/>
          </a:endParaRPr>
        </a:p>
      </dgm:t>
    </dgm:pt>
    <dgm:pt modelId="{6EB0F05C-9290-40AA-A0C1-1CEA70663C90}" type="sibTrans" cxnId="{E131AC4B-7B93-443C-B61C-568ECBD9F5E3}">
      <dgm:prSet/>
      <dgm:spPr/>
      <dgm:t>
        <a:bodyPr/>
        <a:lstStyle/>
        <a:p>
          <a:endParaRPr lang="en-US" sz="1400">
            <a:latin typeface="Agency FB" panose="020B0503020202020204" pitchFamily="34" charset="0"/>
          </a:endParaRPr>
        </a:p>
      </dgm:t>
    </dgm:pt>
    <dgm:pt modelId="{0287BAE1-13F5-4132-A46B-D6D7A53F3B3B}">
      <dgm:prSet phldrT="[Text]" custT="1"/>
      <dgm:spPr/>
      <dgm:t>
        <a:bodyPr/>
        <a:lstStyle/>
        <a:p>
          <a:r>
            <a:rPr lang="en-US" sz="1800" dirty="0" smtClean="0">
              <a:latin typeface="Agency FB" panose="020B0503020202020204" pitchFamily="34" charset="0"/>
              <a:ea typeface="Microsoft Himalaya" panose="01010100010101010101" pitchFamily="2" charset="0"/>
              <a:cs typeface="Microsoft Himalaya" panose="01010100010101010101" pitchFamily="2" charset="0"/>
            </a:rPr>
            <a:t>Extortion</a:t>
          </a:r>
          <a:endParaRPr lang="en-US" sz="1800" dirty="0">
            <a:latin typeface="Agency FB" panose="020B0503020202020204" pitchFamily="34" charset="0"/>
            <a:ea typeface="Microsoft Himalaya" panose="01010100010101010101" pitchFamily="2" charset="0"/>
            <a:cs typeface="Microsoft Himalaya" panose="01010100010101010101" pitchFamily="2" charset="0"/>
          </a:endParaRPr>
        </a:p>
      </dgm:t>
    </dgm:pt>
    <dgm:pt modelId="{8B1E767E-6434-473F-A01F-84B316D2FD9E}" type="parTrans" cxnId="{91D05AC2-30CC-4A32-B9FF-7CA458F0813B}">
      <dgm:prSet/>
      <dgm:spPr/>
      <dgm:t>
        <a:bodyPr/>
        <a:lstStyle/>
        <a:p>
          <a:endParaRPr lang="en-US" sz="1400">
            <a:latin typeface="Agency FB" panose="020B0503020202020204" pitchFamily="34" charset="0"/>
          </a:endParaRPr>
        </a:p>
      </dgm:t>
    </dgm:pt>
    <dgm:pt modelId="{368D78D5-8604-4C8C-9B34-6E384A269094}" type="sibTrans" cxnId="{91D05AC2-30CC-4A32-B9FF-7CA458F0813B}">
      <dgm:prSet/>
      <dgm:spPr/>
      <dgm:t>
        <a:bodyPr/>
        <a:lstStyle/>
        <a:p>
          <a:endParaRPr lang="en-US" sz="1400">
            <a:latin typeface="Agency FB" panose="020B0503020202020204" pitchFamily="34" charset="0"/>
          </a:endParaRPr>
        </a:p>
      </dgm:t>
    </dgm:pt>
    <dgm:pt modelId="{6207657D-F734-4F4D-A0F6-EEAEC48604B6}">
      <dgm:prSet phldrT="[Text]" custT="1"/>
      <dgm:spPr/>
      <dgm:t>
        <a:bodyPr/>
        <a:lstStyle/>
        <a:p>
          <a:r>
            <a:rPr lang="en-US" sz="1800" dirty="0" smtClean="0">
              <a:latin typeface="Agency FB" panose="020B0503020202020204" pitchFamily="34" charset="0"/>
              <a:ea typeface="Microsoft Himalaya" panose="01010100010101010101" pitchFamily="2" charset="0"/>
              <a:cs typeface="Microsoft Himalaya" panose="01010100010101010101" pitchFamily="2" charset="0"/>
            </a:rPr>
            <a:t>Embezzlement</a:t>
          </a:r>
          <a:endParaRPr lang="en-US" sz="1800" dirty="0">
            <a:latin typeface="Agency FB" panose="020B0503020202020204" pitchFamily="34" charset="0"/>
            <a:ea typeface="Microsoft Himalaya" panose="01010100010101010101" pitchFamily="2" charset="0"/>
            <a:cs typeface="Microsoft Himalaya" panose="01010100010101010101" pitchFamily="2" charset="0"/>
          </a:endParaRPr>
        </a:p>
      </dgm:t>
    </dgm:pt>
    <dgm:pt modelId="{8FF3E007-65A3-44D2-8575-8FA781715138}" type="parTrans" cxnId="{7A16594E-B4A7-4EC1-950B-7F9F99987532}">
      <dgm:prSet/>
      <dgm:spPr/>
      <dgm:t>
        <a:bodyPr/>
        <a:lstStyle/>
        <a:p>
          <a:endParaRPr lang="en-US" sz="1400">
            <a:latin typeface="Agency FB" panose="020B0503020202020204" pitchFamily="34" charset="0"/>
          </a:endParaRPr>
        </a:p>
      </dgm:t>
    </dgm:pt>
    <dgm:pt modelId="{3F4BCA34-CCA4-43F6-906A-2BD753829995}" type="sibTrans" cxnId="{7A16594E-B4A7-4EC1-950B-7F9F99987532}">
      <dgm:prSet/>
      <dgm:spPr/>
      <dgm:t>
        <a:bodyPr/>
        <a:lstStyle/>
        <a:p>
          <a:endParaRPr lang="en-US" sz="1400">
            <a:latin typeface="Agency FB" panose="020B0503020202020204" pitchFamily="34" charset="0"/>
          </a:endParaRPr>
        </a:p>
      </dgm:t>
    </dgm:pt>
    <dgm:pt modelId="{2A0889B0-8025-4BF1-9333-E290711F23E1}" type="pres">
      <dgm:prSet presAssocID="{40858EF1-B388-43B4-94EC-B430E2C24734}" presName="Name0" presStyleCnt="0">
        <dgm:presLayoutVars>
          <dgm:chMax/>
          <dgm:chPref/>
          <dgm:dir/>
          <dgm:animLvl val="lvl"/>
        </dgm:presLayoutVars>
      </dgm:prSet>
      <dgm:spPr/>
      <dgm:t>
        <a:bodyPr/>
        <a:lstStyle/>
        <a:p>
          <a:endParaRPr lang="en-US"/>
        </a:p>
      </dgm:t>
    </dgm:pt>
    <dgm:pt modelId="{0C10125D-C316-4BB2-A293-57FE9F61CC23}" type="pres">
      <dgm:prSet presAssocID="{0139E0B8-551B-4C59-B643-269D584E9578}" presName="composite" presStyleCnt="0"/>
      <dgm:spPr/>
    </dgm:pt>
    <dgm:pt modelId="{D6DDF9E9-43C1-469F-8032-06BBD6609176}" type="pres">
      <dgm:prSet presAssocID="{0139E0B8-551B-4C59-B643-269D584E9578}" presName="ParentAccentShape" presStyleLbl="trBgShp" presStyleIdx="0" presStyleCnt="2"/>
      <dgm:spPr>
        <a:solidFill>
          <a:schemeClr val="accent2">
            <a:lumMod val="75000"/>
            <a:alpha val="40000"/>
          </a:schemeClr>
        </a:solidFill>
      </dgm:spPr>
    </dgm:pt>
    <dgm:pt modelId="{9F8B05F6-B875-4FBC-B4F8-8A5D088C5094}" type="pres">
      <dgm:prSet presAssocID="{0139E0B8-551B-4C59-B643-269D584E9578}" presName="ParentText" presStyleLbl="revTx" presStyleIdx="0" presStyleCnt="2">
        <dgm:presLayoutVars>
          <dgm:chMax val="1"/>
          <dgm:chPref val="1"/>
          <dgm:bulletEnabled val="1"/>
        </dgm:presLayoutVars>
      </dgm:prSet>
      <dgm:spPr/>
      <dgm:t>
        <a:bodyPr/>
        <a:lstStyle/>
        <a:p>
          <a:endParaRPr lang="en-US"/>
        </a:p>
      </dgm:t>
    </dgm:pt>
    <dgm:pt modelId="{A9915C4F-CAE7-4754-BEE7-D94A875BCFCF}" type="pres">
      <dgm:prSet presAssocID="{0139E0B8-551B-4C59-B643-269D584E9578}" presName="ChildText" presStyleLbl="revTx" presStyleIdx="1" presStyleCnt="2">
        <dgm:presLayoutVars>
          <dgm:chMax val="0"/>
          <dgm:chPref val="0"/>
        </dgm:presLayoutVars>
      </dgm:prSet>
      <dgm:spPr/>
      <dgm:t>
        <a:bodyPr/>
        <a:lstStyle/>
        <a:p>
          <a:endParaRPr lang="en-US"/>
        </a:p>
      </dgm:t>
    </dgm:pt>
    <dgm:pt modelId="{026825AC-60DF-47ED-9F51-F4657B185F4D}" type="pres">
      <dgm:prSet presAssocID="{0139E0B8-551B-4C59-B643-269D584E9578}" presName="ChildAccentShape" presStyleLbl="trBgShp" presStyleIdx="1" presStyleCnt="2"/>
      <dgm:spPr>
        <a:solidFill>
          <a:schemeClr val="accent2">
            <a:lumMod val="75000"/>
            <a:alpha val="40000"/>
          </a:schemeClr>
        </a:solidFill>
      </dgm:spPr>
    </dgm:pt>
    <dgm:pt modelId="{B8A2B9E3-822B-4078-881B-3E4AB9AD4BEB}" type="pres">
      <dgm:prSet presAssocID="{0139E0B8-551B-4C59-B643-269D584E9578}" presName="Image" presStyleLbl="alignImgPlace1" presStyleIdx="0" presStyleCnt="1"/>
      <dgm:spPr>
        <a:blipFill rotWithShape="1">
          <a:blip xmlns:r="http://schemas.openxmlformats.org/officeDocument/2006/relationships" r:embed="rId1"/>
          <a:stretch>
            <a:fillRect/>
          </a:stretch>
        </a:blipFill>
      </dgm:spPr>
    </dgm:pt>
  </dgm:ptLst>
  <dgm:cxnLst>
    <dgm:cxn modelId="{953EDDB6-5DCB-4C09-994E-C1B5269C72C5}" srcId="{40858EF1-B388-43B4-94EC-B430E2C24734}" destId="{0139E0B8-551B-4C59-B643-269D584E9578}" srcOrd="0" destOrd="0" parTransId="{FFF4A23C-AF57-492D-A6AF-CD3C666AD941}" sibTransId="{1E3C6282-0410-48EE-A54A-2D3BCF9ECE47}"/>
    <dgm:cxn modelId="{7A16594E-B4A7-4EC1-950B-7F9F99987532}" srcId="{0139E0B8-551B-4C59-B643-269D584E9578}" destId="{6207657D-F734-4F4D-A0F6-EEAEC48604B6}" srcOrd="3" destOrd="0" parTransId="{8FF3E007-65A3-44D2-8575-8FA781715138}" sibTransId="{3F4BCA34-CCA4-43F6-906A-2BD753829995}"/>
    <dgm:cxn modelId="{813792A0-2F4E-4858-A777-14D07FAB6E33}" type="presOf" srcId="{0287BAE1-13F5-4132-A46B-D6D7A53F3B3B}" destId="{A9915C4F-CAE7-4754-BEE7-D94A875BCFCF}" srcOrd="0" destOrd="2" presId="urn:microsoft.com/office/officeart/2009/3/layout/SnapshotPictureList"/>
    <dgm:cxn modelId="{C2D2DC26-4772-4D79-9A9E-DC2A2137AEE9}" type="presOf" srcId="{0E16BC3A-49B1-4B30-9CB7-3CDFDD85C83A}" destId="{A9915C4F-CAE7-4754-BEE7-D94A875BCFCF}" srcOrd="0" destOrd="0" presId="urn:microsoft.com/office/officeart/2009/3/layout/SnapshotPictureList"/>
    <dgm:cxn modelId="{A1270B58-D0A3-4669-9F23-7807B862384E}" type="presOf" srcId="{D8E8EF9D-EC06-47ED-B02A-7919C9BC6769}" destId="{A9915C4F-CAE7-4754-BEE7-D94A875BCFCF}" srcOrd="0" destOrd="1" presId="urn:microsoft.com/office/officeart/2009/3/layout/SnapshotPictureList"/>
    <dgm:cxn modelId="{B3EB42FB-AA6C-4D76-8B66-AFBEAE8FC4B9}" type="presOf" srcId="{40858EF1-B388-43B4-94EC-B430E2C24734}" destId="{2A0889B0-8025-4BF1-9333-E290711F23E1}" srcOrd="0" destOrd="0" presId="urn:microsoft.com/office/officeart/2009/3/layout/SnapshotPictureList"/>
    <dgm:cxn modelId="{F8CDBF0E-48A1-4F69-8363-DABE104571DB}" type="presOf" srcId="{6207657D-F734-4F4D-A0F6-EEAEC48604B6}" destId="{A9915C4F-CAE7-4754-BEE7-D94A875BCFCF}" srcOrd="0" destOrd="3" presId="urn:microsoft.com/office/officeart/2009/3/layout/SnapshotPictureList"/>
    <dgm:cxn modelId="{E131AC4B-7B93-443C-B61C-568ECBD9F5E3}" srcId="{0139E0B8-551B-4C59-B643-269D584E9578}" destId="{02C3631C-F2E9-4DD7-840F-FD2E1F5133E7}" srcOrd="4" destOrd="0" parTransId="{A25B6733-CC57-4105-B9AF-04F35B685941}" sibTransId="{6EB0F05C-9290-40AA-A0C1-1CEA70663C90}"/>
    <dgm:cxn modelId="{C66BD6E6-66CD-446E-BA54-9EBA200925F8}" type="presOf" srcId="{0139E0B8-551B-4C59-B643-269D584E9578}" destId="{9F8B05F6-B875-4FBC-B4F8-8A5D088C5094}" srcOrd="0" destOrd="0" presId="urn:microsoft.com/office/officeart/2009/3/layout/SnapshotPictureList"/>
    <dgm:cxn modelId="{DEFB9AC9-3F4D-43AE-9BC7-7EDADF36F6D4}" srcId="{0139E0B8-551B-4C59-B643-269D584E9578}" destId="{0E16BC3A-49B1-4B30-9CB7-3CDFDD85C83A}" srcOrd="0" destOrd="0" parTransId="{5F21AD5F-76BF-4030-BCE3-C93C3F07A26C}" sibTransId="{151534A7-AC3F-4341-9EB2-0D148C1E065C}"/>
    <dgm:cxn modelId="{C7074BEB-1D54-41E9-BE60-674A967035C3}" srcId="{0139E0B8-551B-4C59-B643-269D584E9578}" destId="{D8E8EF9D-EC06-47ED-B02A-7919C9BC6769}" srcOrd="1" destOrd="0" parTransId="{BA117EC2-3CFF-43CF-9154-0858B0E28CE2}" sibTransId="{2EAEA440-8151-4FA0-8ACA-4115A86BEE67}"/>
    <dgm:cxn modelId="{91D05AC2-30CC-4A32-B9FF-7CA458F0813B}" srcId="{0139E0B8-551B-4C59-B643-269D584E9578}" destId="{0287BAE1-13F5-4132-A46B-D6D7A53F3B3B}" srcOrd="2" destOrd="0" parTransId="{8B1E767E-6434-473F-A01F-84B316D2FD9E}" sibTransId="{368D78D5-8604-4C8C-9B34-6E384A269094}"/>
    <dgm:cxn modelId="{55DE78C7-CD08-4DAC-8FD4-F73B514AFCC2}" type="presOf" srcId="{02C3631C-F2E9-4DD7-840F-FD2E1F5133E7}" destId="{A9915C4F-CAE7-4754-BEE7-D94A875BCFCF}" srcOrd="0" destOrd="4" presId="urn:microsoft.com/office/officeart/2009/3/layout/SnapshotPictureList"/>
    <dgm:cxn modelId="{B7CF2E74-FE47-4D79-86D3-4E6696FF901D}" type="presParOf" srcId="{2A0889B0-8025-4BF1-9333-E290711F23E1}" destId="{0C10125D-C316-4BB2-A293-57FE9F61CC23}" srcOrd="0" destOrd="0" presId="urn:microsoft.com/office/officeart/2009/3/layout/SnapshotPictureList"/>
    <dgm:cxn modelId="{8EE8182B-5F06-413D-A7A2-FC59C52337CD}" type="presParOf" srcId="{0C10125D-C316-4BB2-A293-57FE9F61CC23}" destId="{D6DDF9E9-43C1-469F-8032-06BBD6609176}" srcOrd="0" destOrd="0" presId="urn:microsoft.com/office/officeart/2009/3/layout/SnapshotPictureList"/>
    <dgm:cxn modelId="{0F94A22A-7933-4B09-87BE-44DAF6EB079A}" type="presParOf" srcId="{0C10125D-C316-4BB2-A293-57FE9F61CC23}" destId="{9F8B05F6-B875-4FBC-B4F8-8A5D088C5094}" srcOrd="1" destOrd="0" presId="urn:microsoft.com/office/officeart/2009/3/layout/SnapshotPictureList"/>
    <dgm:cxn modelId="{DB5D29C6-7BEC-4281-9A36-DF857A1E18E2}" type="presParOf" srcId="{0C10125D-C316-4BB2-A293-57FE9F61CC23}" destId="{A9915C4F-CAE7-4754-BEE7-D94A875BCFCF}" srcOrd="2" destOrd="0" presId="urn:microsoft.com/office/officeart/2009/3/layout/SnapshotPictureList"/>
    <dgm:cxn modelId="{D4F765DA-AD00-4706-9731-0929F26F3605}" type="presParOf" srcId="{0C10125D-C316-4BB2-A293-57FE9F61CC23}" destId="{026825AC-60DF-47ED-9F51-F4657B185F4D}" srcOrd="3" destOrd="0" presId="urn:microsoft.com/office/officeart/2009/3/layout/SnapshotPictureList"/>
    <dgm:cxn modelId="{5606E75C-ECEC-4B3E-86E3-E22321FBFC31}" type="presParOf" srcId="{0C10125D-C316-4BB2-A293-57FE9F61CC23}" destId="{B8A2B9E3-822B-4078-881B-3E4AB9AD4BEB}" srcOrd="4" destOrd="0" presId="urn:microsoft.com/office/officeart/2009/3/layout/SnapshotPicture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7CE3A28-D794-4634-8536-A01EED03E821}"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ED66948F-8DB7-4081-99DF-9ACD8808166E}">
      <dgm:prSet phldrT="[Text]" custT="1"/>
      <dgm:spPr/>
      <dgm:t>
        <a:bodyPr/>
        <a:lstStyle/>
        <a:p>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Sutherland (1940) explains that such white-collar offenses typically end up in a civil hearing rather than a criminal courtroom. Civil law regulates business dealings between private parties, and criminal law defines the individual’s moral responsibilities to society. In practice, then, someone who loses a civil case pays for damage or injury but is not labeled a criminal. </a:t>
          </a:r>
          <a:endParaRPr lang="en-US" sz="2000" dirty="0">
            <a:latin typeface="Times New Roman" panose="02020603050405020304" pitchFamily="18" charset="0"/>
            <a:cs typeface="Times New Roman" panose="02020603050405020304" pitchFamily="18" charset="0"/>
          </a:endParaRPr>
        </a:p>
      </dgm:t>
    </dgm:pt>
    <dgm:pt modelId="{2104B3DE-CA5D-402A-AB5B-2F9F21998169}" type="parTrans" cxnId="{B6328622-46FC-4A22-A718-A1C1AFB27E02}">
      <dgm:prSet/>
      <dgm:spPr/>
      <dgm:t>
        <a:bodyPr/>
        <a:lstStyle/>
        <a:p>
          <a:endParaRPr lang="en-US"/>
        </a:p>
      </dgm:t>
    </dgm:pt>
    <dgm:pt modelId="{F6938950-1DBD-4471-A7A3-2842E51231AF}" type="sibTrans" cxnId="{B6328622-46FC-4A22-A718-A1C1AFB27E02}">
      <dgm:prSet/>
      <dgm:spPr/>
      <dgm:t>
        <a:bodyPr/>
        <a:lstStyle/>
        <a:p>
          <a:endParaRPr lang="en-US"/>
        </a:p>
      </dgm:t>
    </dgm:pt>
    <dgm:pt modelId="{16F8CA17-287D-430C-BE48-40A265B8D9B5}" type="pres">
      <dgm:prSet presAssocID="{97CE3A28-D794-4634-8536-A01EED03E821}" presName="vert0" presStyleCnt="0">
        <dgm:presLayoutVars>
          <dgm:dir/>
          <dgm:animOne val="branch"/>
          <dgm:animLvl val="lvl"/>
        </dgm:presLayoutVars>
      </dgm:prSet>
      <dgm:spPr/>
      <dgm:t>
        <a:bodyPr/>
        <a:lstStyle/>
        <a:p>
          <a:endParaRPr lang="en-US"/>
        </a:p>
      </dgm:t>
    </dgm:pt>
    <dgm:pt modelId="{353F9C04-AE37-4B6B-ADF1-840BC9728031}" type="pres">
      <dgm:prSet presAssocID="{ED66948F-8DB7-4081-99DF-9ACD8808166E}" presName="thickLine" presStyleLbl="alignNode1" presStyleIdx="0" presStyleCnt="1"/>
      <dgm:spPr/>
    </dgm:pt>
    <dgm:pt modelId="{EAAFFB9C-7DDF-4E54-913A-910870BCD012}" type="pres">
      <dgm:prSet presAssocID="{ED66948F-8DB7-4081-99DF-9ACD8808166E}" presName="horz1" presStyleCnt="0"/>
      <dgm:spPr/>
    </dgm:pt>
    <dgm:pt modelId="{D3717B5C-1B21-476F-B80F-9B50FDA0F8A1}" type="pres">
      <dgm:prSet presAssocID="{ED66948F-8DB7-4081-99DF-9ACD8808166E}" presName="tx1" presStyleLbl="revTx" presStyleIdx="0" presStyleCnt="1"/>
      <dgm:spPr/>
      <dgm:t>
        <a:bodyPr/>
        <a:lstStyle/>
        <a:p>
          <a:endParaRPr lang="en-US"/>
        </a:p>
      </dgm:t>
    </dgm:pt>
    <dgm:pt modelId="{E5E8C18B-A927-4D33-AA1F-6194AFED1EA6}" type="pres">
      <dgm:prSet presAssocID="{ED66948F-8DB7-4081-99DF-9ACD8808166E}" presName="vert1" presStyleCnt="0"/>
      <dgm:spPr/>
    </dgm:pt>
  </dgm:ptLst>
  <dgm:cxnLst>
    <dgm:cxn modelId="{49B53928-2301-4DBB-B0A1-353FEF4CDD08}" type="presOf" srcId="{ED66948F-8DB7-4081-99DF-9ACD8808166E}" destId="{D3717B5C-1B21-476F-B80F-9B50FDA0F8A1}" srcOrd="0" destOrd="0" presId="urn:microsoft.com/office/officeart/2008/layout/LinedList"/>
    <dgm:cxn modelId="{61C3EF42-F427-45FB-875D-E41FBC82F9B5}" type="presOf" srcId="{97CE3A28-D794-4634-8536-A01EED03E821}" destId="{16F8CA17-287D-430C-BE48-40A265B8D9B5}" srcOrd="0" destOrd="0" presId="urn:microsoft.com/office/officeart/2008/layout/LinedList"/>
    <dgm:cxn modelId="{B6328622-46FC-4A22-A718-A1C1AFB27E02}" srcId="{97CE3A28-D794-4634-8536-A01EED03E821}" destId="{ED66948F-8DB7-4081-99DF-9ACD8808166E}" srcOrd="0" destOrd="0" parTransId="{2104B3DE-CA5D-402A-AB5B-2F9F21998169}" sibTransId="{F6938950-1DBD-4471-A7A3-2842E51231AF}"/>
    <dgm:cxn modelId="{A7EC92DC-BC7B-4722-AF05-1519DDB1B0D1}" type="presParOf" srcId="{16F8CA17-287D-430C-BE48-40A265B8D9B5}" destId="{353F9C04-AE37-4B6B-ADF1-840BC9728031}" srcOrd="0" destOrd="0" presId="urn:microsoft.com/office/officeart/2008/layout/LinedList"/>
    <dgm:cxn modelId="{1DB3BAE1-1460-482A-BE6F-3173ACC7775B}" type="presParOf" srcId="{16F8CA17-287D-430C-BE48-40A265B8D9B5}" destId="{EAAFFB9C-7DDF-4E54-913A-910870BCD012}" srcOrd="1" destOrd="0" presId="urn:microsoft.com/office/officeart/2008/layout/LinedList"/>
    <dgm:cxn modelId="{3D3688D0-F921-4F8A-8E7E-DFC869AB1150}" type="presParOf" srcId="{EAAFFB9C-7DDF-4E54-913A-910870BCD012}" destId="{D3717B5C-1B21-476F-B80F-9B50FDA0F8A1}" srcOrd="0" destOrd="0" presId="urn:microsoft.com/office/officeart/2008/layout/LinedList"/>
    <dgm:cxn modelId="{A01ED4C8-D48E-4372-9724-0F52555DD609}" type="presParOf" srcId="{EAAFFB9C-7DDF-4E54-913A-910870BCD012}" destId="{E5E8C18B-A927-4D33-AA1F-6194AFED1EA6}" srcOrd="1" destOrd="0" presId="urn:microsoft.com/office/officeart/2008/layout/Lin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DD311FF-8C50-4F5D-A336-B3FBB8955C99}"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1C58F89D-31DE-4A70-B547-63E59E11CF80}">
      <dgm:prSet phldrT="[Text]" custT="1"/>
      <dgm:spPr/>
      <dgm:t>
        <a:bodyPr/>
        <a:lstStyle/>
        <a:p>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A government study found that those convicted of fraud and punished with a fine ended up paying less than 10 percent of what they owed; most managed to hide or transfer their assets to avoid paying up. Among white-collar criminals convicted of the more serious crime of embezzlement, only about half ever served a day in jail. </a:t>
          </a:r>
          <a:endParaRPr lang="en-US" sz="2000" dirty="0">
            <a:latin typeface="Times New Roman" panose="02020603050405020304" pitchFamily="18" charset="0"/>
            <a:cs typeface="Times New Roman" panose="02020603050405020304" pitchFamily="18" charset="0"/>
          </a:endParaRPr>
        </a:p>
      </dgm:t>
    </dgm:pt>
    <dgm:pt modelId="{B2A99D0C-A3CD-4306-A9AE-9D286F68602D}" type="parTrans" cxnId="{396C6519-99D0-4B83-8E4C-8FD6B4530D70}">
      <dgm:prSet/>
      <dgm:spPr/>
      <dgm:t>
        <a:bodyPr/>
        <a:lstStyle/>
        <a:p>
          <a:endParaRPr lang="en-US"/>
        </a:p>
      </dgm:t>
    </dgm:pt>
    <dgm:pt modelId="{049DB8A3-2382-4517-9C43-01306B321EE9}" type="sibTrans" cxnId="{396C6519-99D0-4B83-8E4C-8FD6B4530D70}">
      <dgm:prSet/>
      <dgm:spPr/>
      <dgm:t>
        <a:bodyPr/>
        <a:lstStyle/>
        <a:p>
          <a:endParaRPr lang="en-US"/>
        </a:p>
      </dgm:t>
    </dgm:pt>
    <dgm:pt modelId="{AAA24C16-0A88-401D-B3AB-2819B9CA7489}" type="pres">
      <dgm:prSet presAssocID="{ADD311FF-8C50-4F5D-A336-B3FBB8955C99}" presName="vert0" presStyleCnt="0">
        <dgm:presLayoutVars>
          <dgm:dir/>
          <dgm:animOne val="branch"/>
          <dgm:animLvl val="lvl"/>
        </dgm:presLayoutVars>
      </dgm:prSet>
      <dgm:spPr/>
      <dgm:t>
        <a:bodyPr/>
        <a:lstStyle/>
        <a:p>
          <a:endParaRPr lang="en-US"/>
        </a:p>
      </dgm:t>
    </dgm:pt>
    <dgm:pt modelId="{600E5CA0-8F2C-41DD-AFE2-D2EC35CC5923}" type="pres">
      <dgm:prSet presAssocID="{1C58F89D-31DE-4A70-B547-63E59E11CF80}" presName="thickLine" presStyleLbl="alignNode1" presStyleIdx="0" presStyleCnt="1"/>
      <dgm:spPr/>
    </dgm:pt>
    <dgm:pt modelId="{D5984F00-7F4D-4164-8E43-09D6314A1581}" type="pres">
      <dgm:prSet presAssocID="{1C58F89D-31DE-4A70-B547-63E59E11CF80}" presName="horz1" presStyleCnt="0"/>
      <dgm:spPr/>
    </dgm:pt>
    <dgm:pt modelId="{530483A9-C00F-48B4-A1CC-D0AD0D68F06B}" type="pres">
      <dgm:prSet presAssocID="{1C58F89D-31DE-4A70-B547-63E59E11CF80}" presName="tx1" presStyleLbl="revTx" presStyleIdx="0" presStyleCnt="1"/>
      <dgm:spPr/>
      <dgm:t>
        <a:bodyPr/>
        <a:lstStyle/>
        <a:p>
          <a:endParaRPr lang="en-US"/>
        </a:p>
      </dgm:t>
    </dgm:pt>
    <dgm:pt modelId="{E2761865-08CD-4FD2-BBBB-BC4BBE73FEAD}" type="pres">
      <dgm:prSet presAssocID="{1C58F89D-31DE-4A70-B547-63E59E11CF80}" presName="vert1" presStyleCnt="0"/>
      <dgm:spPr/>
    </dgm:pt>
  </dgm:ptLst>
  <dgm:cxnLst>
    <dgm:cxn modelId="{396C6519-99D0-4B83-8E4C-8FD6B4530D70}" srcId="{ADD311FF-8C50-4F5D-A336-B3FBB8955C99}" destId="{1C58F89D-31DE-4A70-B547-63E59E11CF80}" srcOrd="0" destOrd="0" parTransId="{B2A99D0C-A3CD-4306-A9AE-9D286F68602D}" sibTransId="{049DB8A3-2382-4517-9C43-01306B321EE9}"/>
    <dgm:cxn modelId="{B2B28EF8-0265-4683-9E33-9D19F1267879}" type="presOf" srcId="{1C58F89D-31DE-4A70-B547-63E59E11CF80}" destId="{530483A9-C00F-48B4-A1CC-D0AD0D68F06B}" srcOrd="0" destOrd="0" presId="urn:microsoft.com/office/officeart/2008/layout/LinedList"/>
    <dgm:cxn modelId="{2354A440-0B78-418D-86E9-BBF77AB85583}" type="presOf" srcId="{ADD311FF-8C50-4F5D-A336-B3FBB8955C99}" destId="{AAA24C16-0A88-401D-B3AB-2819B9CA7489}" srcOrd="0" destOrd="0" presId="urn:microsoft.com/office/officeart/2008/layout/LinedList"/>
    <dgm:cxn modelId="{9B5B8D2F-0991-428D-ABAE-D7BBA7CA5239}" type="presParOf" srcId="{AAA24C16-0A88-401D-B3AB-2819B9CA7489}" destId="{600E5CA0-8F2C-41DD-AFE2-D2EC35CC5923}" srcOrd="0" destOrd="0" presId="urn:microsoft.com/office/officeart/2008/layout/LinedList"/>
    <dgm:cxn modelId="{F8BC6ACB-9DEC-4308-8CF0-F24DCCB9ED0E}" type="presParOf" srcId="{AAA24C16-0A88-401D-B3AB-2819B9CA7489}" destId="{D5984F00-7F4D-4164-8E43-09D6314A1581}" srcOrd="1" destOrd="0" presId="urn:microsoft.com/office/officeart/2008/layout/LinedList"/>
    <dgm:cxn modelId="{128A614F-8E4B-4455-BD5C-DFD8A8BB2357}" type="presParOf" srcId="{D5984F00-7F4D-4164-8E43-09D6314A1581}" destId="{530483A9-C00F-48B4-A1CC-D0AD0D68F06B}" srcOrd="0" destOrd="0" presId="urn:microsoft.com/office/officeart/2008/layout/LinedList"/>
    <dgm:cxn modelId="{F94C5EEF-2237-43A0-9FC9-C363449323C4}" type="presParOf" srcId="{D5984F00-7F4D-4164-8E43-09D6314A1581}" destId="{E2761865-08CD-4FD2-BBBB-BC4BBE73FEAD}" srcOrd="1" destOrd="0" presId="urn:microsoft.com/office/officeart/2008/layout/LinedLis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C6C485F-C98D-4795-AD84-BD7277F340A5}"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27AF5C78-8FD8-4FFE-BC3B-9E726D6623C7}">
      <dgm:prSet phldrT="[Text]" custT="1"/>
      <dgm:spPr/>
      <dgm:t>
        <a:bodyPr/>
        <a:lstStyle/>
        <a:p>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Organized crime is a business supplying illegal goods or services. Sometimes criminal organizations force people to do business with them, as when a gang extorts money from shopkeepers for “protection.” In most cases, however, organized crime involves the sale of illegal goods and services—often sex, drugs, and gambling—to willing buyers.</a:t>
          </a:r>
          <a:endParaRPr lang="en-US" sz="2000" dirty="0">
            <a:latin typeface="Times New Roman" panose="02020603050405020304" pitchFamily="18" charset="0"/>
            <a:ea typeface="Microsoft Himalaya" panose="01010100010101010101" pitchFamily="2" charset="0"/>
            <a:cs typeface="Times New Roman" panose="02020603050405020304" pitchFamily="18" charset="0"/>
          </a:endParaRPr>
        </a:p>
      </dgm:t>
    </dgm:pt>
    <dgm:pt modelId="{6B4FBD21-91F0-4E4C-A674-AAAA57D5C6B7}" type="parTrans" cxnId="{CB2A31B2-BE19-4D5B-82D6-09E89E7BF477}">
      <dgm:prSet/>
      <dgm:spPr/>
      <dgm:t>
        <a:bodyPr/>
        <a:lstStyle/>
        <a:p>
          <a:endParaRPr lang="en-US">
            <a:latin typeface="Microsoft Himalaya" panose="01010100010101010101" pitchFamily="2" charset="0"/>
            <a:ea typeface="Microsoft Himalaya" panose="01010100010101010101" pitchFamily="2" charset="0"/>
            <a:cs typeface="Microsoft Himalaya" panose="01010100010101010101" pitchFamily="2" charset="0"/>
          </a:endParaRPr>
        </a:p>
      </dgm:t>
    </dgm:pt>
    <dgm:pt modelId="{50E307D3-4086-4118-878F-3A0106A8B9EF}" type="sibTrans" cxnId="{CB2A31B2-BE19-4D5B-82D6-09E89E7BF477}">
      <dgm:prSet/>
      <dgm:spPr/>
      <dgm:t>
        <a:bodyPr/>
        <a:lstStyle/>
        <a:p>
          <a:endParaRPr lang="en-US">
            <a:latin typeface="Microsoft Himalaya" panose="01010100010101010101" pitchFamily="2" charset="0"/>
            <a:ea typeface="Microsoft Himalaya" panose="01010100010101010101" pitchFamily="2" charset="0"/>
            <a:cs typeface="Microsoft Himalaya" panose="01010100010101010101" pitchFamily="2" charset="0"/>
          </a:endParaRPr>
        </a:p>
      </dgm:t>
    </dgm:pt>
    <dgm:pt modelId="{D258ABC6-86B8-4A2B-BA3F-E786915B3760}">
      <dgm:prSet custT="1"/>
      <dgm:spPr/>
      <dgm:t>
        <a:bodyPr/>
        <a:lstStyle/>
        <a:p>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In the US the scope of its operations expanded among immigrants, who found that this society was not willing to share its opportunities with them. Today, organized crime involves a wide range of activities, from selling illegal drugs to prostitution to credit card fraud to selling false identification papers to illegal immigrants.</a:t>
          </a:r>
          <a:endParaRPr lang="en-US" sz="2000" dirty="0">
            <a:latin typeface="Times New Roman" panose="02020603050405020304" pitchFamily="18" charset="0"/>
            <a:ea typeface="Microsoft Himalaya" panose="01010100010101010101" pitchFamily="2" charset="0"/>
            <a:cs typeface="Times New Roman" panose="02020603050405020304" pitchFamily="18" charset="0"/>
          </a:endParaRPr>
        </a:p>
      </dgm:t>
    </dgm:pt>
    <dgm:pt modelId="{86FFDB60-FFEB-427C-8514-C5265FAC8A75}" type="parTrans" cxnId="{75C08175-F9DC-4C92-8C01-8344D4F7C177}">
      <dgm:prSet/>
      <dgm:spPr/>
      <dgm:t>
        <a:bodyPr/>
        <a:lstStyle/>
        <a:p>
          <a:endParaRPr lang="en-US">
            <a:latin typeface="Microsoft Himalaya" panose="01010100010101010101" pitchFamily="2" charset="0"/>
            <a:ea typeface="Microsoft Himalaya" panose="01010100010101010101" pitchFamily="2" charset="0"/>
            <a:cs typeface="Microsoft Himalaya" panose="01010100010101010101" pitchFamily="2" charset="0"/>
          </a:endParaRPr>
        </a:p>
      </dgm:t>
    </dgm:pt>
    <dgm:pt modelId="{5F24A907-F174-4353-8EC9-C4D0ACBB53DC}" type="sibTrans" cxnId="{75C08175-F9DC-4C92-8C01-8344D4F7C177}">
      <dgm:prSet/>
      <dgm:spPr/>
      <dgm:t>
        <a:bodyPr/>
        <a:lstStyle/>
        <a:p>
          <a:endParaRPr lang="en-US">
            <a:latin typeface="Microsoft Himalaya" panose="01010100010101010101" pitchFamily="2" charset="0"/>
            <a:ea typeface="Microsoft Himalaya" panose="01010100010101010101" pitchFamily="2" charset="0"/>
            <a:cs typeface="Microsoft Himalaya" panose="01010100010101010101" pitchFamily="2" charset="0"/>
          </a:endParaRPr>
        </a:p>
      </dgm:t>
    </dgm:pt>
    <dgm:pt modelId="{022AB65E-F5AD-47C6-927D-2FD9D1F6E29C}" type="pres">
      <dgm:prSet presAssocID="{7C6C485F-C98D-4795-AD84-BD7277F340A5}" presName="vert0" presStyleCnt="0">
        <dgm:presLayoutVars>
          <dgm:dir/>
          <dgm:animOne val="branch"/>
          <dgm:animLvl val="lvl"/>
        </dgm:presLayoutVars>
      </dgm:prSet>
      <dgm:spPr/>
      <dgm:t>
        <a:bodyPr/>
        <a:lstStyle/>
        <a:p>
          <a:endParaRPr lang="en-US"/>
        </a:p>
      </dgm:t>
    </dgm:pt>
    <dgm:pt modelId="{E1E86D72-4EE7-4956-B39B-2B9C2B5BDBB6}" type="pres">
      <dgm:prSet presAssocID="{27AF5C78-8FD8-4FFE-BC3B-9E726D6623C7}" presName="thickLine" presStyleLbl="alignNode1" presStyleIdx="0" presStyleCnt="2"/>
      <dgm:spPr/>
    </dgm:pt>
    <dgm:pt modelId="{15C167ED-2CCE-49ED-AED3-3C8232C23917}" type="pres">
      <dgm:prSet presAssocID="{27AF5C78-8FD8-4FFE-BC3B-9E726D6623C7}" presName="horz1" presStyleCnt="0"/>
      <dgm:spPr/>
    </dgm:pt>
    <dgm:pt modelId="{ED61DD92-7AA1-4965-B483-6FE0DD2B481A}" type="pres">
      <dgm:prSet presAssocID="{27AF5C78-8FD8-4FFE-BC3B-9E726D6623C7}" presName="tx1" presStyleLbl="revTx" presStyleIdx="0" presStyleCnt="2"/>
      <dgm:spPr/>
      <dgm:t>
        <a:bodyPr/>
        <a:lstStyle/>
        <a:p>
          <a:endParaRPr lang="en-US"/>
        </a:p>
      </dgm:t>
    </dgm:pt>
    <dgm:pt modelId="{7DA793B8-6D53-47C3-A0E6-A3C02B54124B}" type="pres">
      <dgm:prSet presAssocID="{27AF5C78-8FD8-4FFE-BC3B-9E726D6623C7}" presName="vert1" presStyleCnt="0"/>
      <dgm:spPr/>
    </dgm:pt>
    <dgm:pt modelId="{60DCC903-EEC9-45A7-BF28-CA4690B94952}" type="pres">
      <dgm:prSet presAssocID="{D258ABC6-86B8-4A2B-BA3F-E786915B3760}" presName="thickLine" presStyleLbl="alignNode1" presStyleIdx="1" presStyleCnt="2"/>
      <dgm:spPr/>
    </dgm:pt>
    <dgm:pt modelId="{AAEFEBCE-755F-40DE-BB7D-D5C8B703AC3A}" type="pres">
      <dgm:prSet presAssocID="{D258ABC6-86B8-4A2B-BA3F-E786915B3760}" presName="horz1" presStyleCnt="0"/>
      <dgm:spPr/>
    </dgm:pt>
    <dgm:pt modelId="{D39AFD68-1B10-4C09-AB1E-7AE20BD136AE}" type="pres">
      <dgm:prSet presAssocID="{D258ABC6-86B8-4A2B-BA3F-E786915B3760}" presName="tx1" presStyleLbl="revTx" presStyleIdx="1" presStyleCnt="2"/>
      <dgm:spPr/>
      <dgm:t>
        <a:bodyPr/>
        <a:lstStyle/>
        <a:p>
          <a:endParaRPr lang="en-US"/>
        </a:p>
      </dgm:t>
    </dgm:pt>
    <dgm:pt modelId="{3EC7C7EF-45BE-427D-9F69-86D0DDA0FE65}" type="pres">
      <dgm:prSet presAssocID="{D258ABC6-86B8-4A2B-BA3F-E786915B3760}" presName="vert1" presStyleCnt="0"/>
      <dgm:spPr/>
    </dgm:pt>
  </dgm:ptLst>
  <dgm:cxnLst>
    <dgm:cxn modelId="{75C08175-F9DC-4C92-8C01-8344D4F7C177}" srcId="{7C6C485F-C98D-4795-AD84-BD7277F340A5}" destId="{D258ABC6-86B8-4A2B-BA3F-E786915B3760}" srcOrd="1" destOrd="0" parTransId="{86FFDB60-FFEB-427C-8514-C5265FAC8A75}" sibTransId="{5F24A907-F174-4353-8EC9-C4D0ACBB53DC}"/>
    <dgm:cxn modelId="{3B5431BD-346F-4EB1-9A8D-3E9338EC9AD2}" type="presOf" srcId="{7C6C485F-C98D-4795-AD84-BD7277F340A5}" destId="{022AB65E-F5AD-47C6-927D-2FD9D1F6E29C}" srcOrd="0" destOrd="0" presId="urn:microsoft.com/office/officeart/2008/layout/LinedList"/>
    <dgm:cxn modelId="{4E486B52-3B14-4AEA-B322-4CD220ACFE3D}" type="presOf" srcId="{D258ABC6-86B8-4A2B-BA3F-E786915B3760}" destId="{D39AFD68-1B10-4C09-AB1E-7AE20BD136AE}" srcOrd="0" destOrd="0" presId="urn:microsoft.com/office/officeart/2008/layout/LinedList"/>
    <dgm:cxn modelId="{7BF3AE3A-49B0-4BDC-8502-33199800FD06}" type="presOf" srcId="{27AF5C78-8FD8-4FFE-BC3B-9E726D6623C7}" destId="{ED61DD92-7AA1-4965-B483-6FE0DD2B481A}" srcOrd="0" destOrd="0" presId="urn:microsoft.com/office/officeart/2008/layout/LinedList"/>
    <dgm:cxn modelId="{CB2A31B2-BE19-4D5B-82D6-09E89E7BF477}" srcId="{7C6C485F-C98D-4795-AD84-BD7277F340A5}" destId="{27AF5C78-8FD8-4FFE-BC3B-9E726D6623C7}" srcOrd="0" destOrd="0" parTransId="{6B4FBD21-91F0-4E4C-A674-AAAA57D5C6B7}" sibTransId="{50E307D3-4086-4118-878F-3A0106A8B9EF}"/>
    <dgm:cxn modelId="{9DCFAC71-6BE0-4815-9FB7-4733314E8A9F}" type="presParOf" srcId="{022AB65E-F5AD-47C6-927D-2FD9D1F6E29C}" destId="{E1E86D72-4EE7-4956-B39B-2B9C2B5BDBB6}" srcOrd="0" destOrd="0" presId="urn:microsoft.com/office/officeart/2008/layout/LinedList"/>
    <dgm:cxn modelId="{90C8E5B3-BE56-4FBD-811A-119C22F2A81C}" type="presParOf" srcId="{022AB65E-F5AD-47C6-927D-2FD9D1F6E29C}" destId="{15C167ED-2CCE-49ED-AED3-3C8232C23917}" srcOrd="1" destOrd="0" presId="urn:microsoft.com/office/officeart/2008/layout/LinedList"/>
    <dgm:cxn modelId="{1E707C3D-39B4-4FB5-B9A7-A1E25771B99F}" type="presParOf" srcId="{15C167ED-2CCE-49ED-AED3-3C8232C23917}" destId="{ED61DD92-7AA1-4965-B483-6FE0DD2B481A}" srcOrd="0" destOrd="0" presId="urn:microsoft.com/office/officeart/2008/layout/LinedList"/>
    <dgm:cxn modelId="{F344B545-9A5E-4E96-9AC5-ED59512BBB37}" type="presParOf" srcId="{15C167ED-2CCE-49ED-AED3-3C8232C23917}" destId="{7DA793B8-6D53-47C3-A0E6-A3C02B54124B}" srcOrd="1" destOrd="0" presId="urn:microsoft.com/office/officeart/2008/layout/LinedList"/>
    <dgm:cxn modelId="{C5774A36-2ADE-4A1D-8DD2-DAC0A146FEF7}" type="presParOf" srcId="{022AB65E-F5AD-47C6-927D-2FD9D1F6E29C}" destId="{60DCC903-EEC9-45A7-BF28-CA4690B94952}" srcOrd="2" destOrd="0" presId="urn:microsoft.com/office/officeart/2008/layout/LinedList"/>
    <dgm:cxn modelId="{6BBC4F8B-316C-4084-AFA8-DF5BC49F6214}" type="presParOf" srcId="{022AB65E-F5AD-47C6-927D-2FD9D1F6E29C}" destId="{AAEFEBCE-755F-40DE-BB7D-D5C8B703AC3A}" srcOrd="3" destOrd="0" presId="urn:microsoft.com/office/officeart/2008/layout/LinedList"/>
    <dgm:cxn modelId="{8894E6C4-CED6-495D-BE0C-F21C316E52C2}" type="presParOf" srcId="{AAEFEBCE-755F-40DE-BB7D-D5C8B703AC3A}" destId="{D39AFD68-1B10-4C09-AB1E-7AE20BD136AE}" srcOrd="0" destOrd="0" presId="urn:microsoft.com/office/officeart/2008/layout/LinedList"/>
    <dgm:cxn modelId="{29EAAD18-671F-432A-BC67-A49373D0A7FA}" type="presParOf" srcId="{AAEFEBCE-755F-40DE-BB7D-D5C8B703AC3A}" destId="{3EC7C7EF-45BE-427D-9F69-86D0DDA0FE6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4DBD403-9F38-4BD3-8A1E-A664C446F346}"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45648755-79E7-45B0-844F-3D34C1BB8F4A}">
      <dgm:prSet phldrT="[Text]" custT="1"/>
      <dgm:spPr/>
      <dgm:t>
        <a:bodyPr/>
        <a:lstStyle/>
        <a:p>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A hate crime may express hostility toward someone’s race, religion, ethnicity or ancestry and, since 2009, sexual orientation, or physical disability. </a:t>
          </a:r>
          <a:endParaRPr lang="en-US" sz="2000" dirty="0">
            <a:latin typeface="Times New Roman" panose="02020603050405020304" pitchFamily="18" charset="0"/>
            <a:ea typeface="Microsoft Himalaya" panose="01010100010101010101" pitchFamily="2" charset="0"/>
            <a:cs typeface="Times New Roman" panose="02020603050405020304" pitchFamily="18" charset="0"/>
          </a:endParaRPr>
        </a:p>
      </dgm:t>
    </dgm:pt>
    <dgm:pt modelId="{4DCF6500-D12B-448D-8EF0-934A98522616}" type="parTrans" cxnId="{EF979213-0446-4E5E-BDE3-C2442809C979}">
      <dgm:prSet/>
      <dgm:spPr/>
      <dgm:t>
        <a:bodyPr/>
        <a:lstStyle/>
        <a:p>
          <a:endParaRPr lang="en-US" sz="2000"/>
        </a:p>
      </dgm:t>
    </dgm:pt>
    <dgm:pt modelId="{DD7DD6B0-0708-4226-A391-7DA5C98B7CF6}" type="sibTrans" cxnId="{EF979213-0446-4E5E-BDE3-C2442809C979}">
      <dgm:prSet/>
      <dgm:spPr/>
      <dgm:t>
        <a:bodyPr/>
        <a:lstStyle/>
        <a:p>
          <a:endParaRPr lang="en-US" sz="2000"/>
        </a:p>
      </dgm:t>
    </dgm:pt>
    <dgm:pt modelId="{7E8AA739-00D7-4813-9FDC-5766B155D22F}" type="pres">
      <dgm:prSet presAssocID="{A4DBD403-9F38-4BD3-8A1E-A664C446F346}" presName="vert0" presStyleCnt="0">
        <dgm:presLayoutVars>
          <dgm:dir/>
          <dgm:animOne val="branch"/>
          <dgm:animLvl val="lvl"/>
        </dgm:presLayoutVars>
      </dgm:prSet>
      <dgm:spPr/>
      <dgm:t>
        <a:bodyPr/>
        <a:lstStyle/>
        <a:p>
          <a:endParaRPr lang="en-US"/>
        </a:p>
      </dgm:t>
    </dgm:pt>
    <dgm:pt modelId="{0995CDEE-6521-4012-9AA3-181AB7F83962}" type="pres">
      <dgm:prSet presAssocID="{45648755-79E7-45B0-844F-3D34C1BB8F4A}" presName="thickLine" presStyleLbl="alignNode1" presStyleIdx="0" presStyleCnt="1"/>
      <dgm:spPr/>
    </dgm:pt>
    <dgm:pt modelId="{5F7E096D-E86D-42F7-937E-CE72BC751EE3}" type="pres">
      <dgm:prSet presAssocID="{45648755-79E7-45B0-844F-3D34C1BB8F4A}" presName="horz1" presStyleCnt="0"/>
      <dgm:spPr/>
    </dgm:pt>
    <dgm:pt modelId="{7A604916-10AC-4DB8-8A29-3F27F451B6D1}" type="pres">
      <dgm:prSet presAssocID="{45648755-79E7-45B0-844F-3D34C1BB8F4A}" presName="tx1" presStyleLbl="revTx" presStyleIdx="0" presStyleCnt="1"/>
      <dgm:spPr/>
      <dgm:t>
        <a:bodyPr/>
        <a:lstStyle/>
        <a:p>
          <a:endParaRPr lang="en-US"/>
        </a:p>
      </dgm:t>
    </dgm:pt>
    <dgm:pt modelId="{F5EB18BC-53A0-48CE-BA51-5432CE572CEA}" type="pres">
      <dgm:prSet presAssocID="{45648755-79E7-45B0-844F-3D34C1BB8F4A}" presName="vert1" presStyleCnt="0"/>
      <dgm:spPr/>
    </dgm:pt>
  </dgm:ptLst>
  <dgm:cxnLst>
    <dgm:cxn modelId="{D0725F67-CAC7-401B-B00D-38B193E72E0A}" type="presOf" srcId="{A4DBD403-9F38-4BD3-8A1E-A664C446F346}" destId="{7E8AA739-00D7-4813-9FDC-5766B155D22F}" srcOrd="0" destOrd="0" presId="urn:microsoft.com/office/officeart/2008/layout/LinedList"/>
    <dgm:cxn modelId="{3351BEDC-6520-4F14-A892-FA3AE9258690}" type="presOf" srcId="{45648755-79E7-45B0-844F-3D34C1BB8F4A}" destId="{7A604916-10AC-4DB8-8A29-3F27F451B6D1}" srcOrd="0" destOrd="0" presId="urn:microsoft.com/office/officeart/2008/layout/LinedList"/>
    <dgm:cxn modelId="{EF979213-0446-4E5E-BDE3-C2442809C979}" srcId="{A4DBD403-9F38-4BD3-8A1E-A664C446F346}" destId="{45648755-79E7-45B0-844F-3D34C1BB8F4A}" srcOrd="0" destOrd="0" parTransId="{4DCF6500-D12B-448D-8EF0-934A98522616}" sibTransId="{DD7DD6B0-0708-4226-A391-7DA5C98B7CF6}"/>
    <dgm:cxn modelId="{48629A9F-511C-4379-9E20-EEC3E0C9715E}" type="presParOf" srcId="{7E8AA739-00D7-4813-9FDC-5766B155D22F}" destId="{0995CDEE-6521-4012-9AA3-181AB7F83962}" srcOrd="0" destOrd="0" presId="urn:microsoft.com/office/officeart/2008/layout/LinedList"/>
    <dgm:cxn modelId="{869BED90-F821-42C5-BB7A-18C3C88A35A2}" type="presParOf" srcId="{7E8AA739-00D7-4813-9FDC-5766B155D22F}" destId="{5F7E096D-E86D-42F7-937E-CE72BC751EE3}" srcOrd="1" destOrd="0" presId="urn:microsoft.com/office/officeart/2008/layout/LinedList"/>
    <dgm:cxn modelId="{74CDA2A6-19EE-46A0-9999-FD461BFE1702}" type="presParOf" srcId="{5F7E096D-E86D-42F7-937E-CE72BC751EE3}" destId="{7A604916-10AC-4DB8-8A29-3F27F451B6D1}" srcOrd="0" destOrd="0" presId="urn:microsoft.com/office/officeart/2008/layout/LinedList"/>
    <dgm:cxn modelId="{DBF9198C-A767-4EFF-AAE9-FECE6DB30130}" type="presParOf" srcId="{5F7E096D-E86D-42F7-937E-CE72BC751EE3}" destId="{F5EB18BC-53A0-48CE-BA51-5432CE572CE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E44D892-8E65-42AD-BE7F-3DCBDCB921D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27A13A6-8D9D-4430-8C84-20799592B48B}">
      <dgm:prSet phldrT="[Text]" custT="1"/>
      <dgm:spPr>
        <a:solidFill>
          <a:srgbClr val="FF4747"/>
        </a:solidFill>
      </dgm:spPr>
      <dgm:t>
        <a:bodyPr/>
        <a:lstStyle/>
        <a:p>
          <a:pPr algn="ctr">
            <a:lnSpc>
              <a:spcPct val="100000"/>
            </a:lnSpc>
            <a:spcAft>
              <a:spcPts val="0"/>
            </a:spcAft>
          </a:pPr>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A hate crime is a criminal act against a person or a person’s property by an offender motivated by racial or other bias. </a:t>
          </a:r>
          <a:endParaRPr lang="en-US" sz="2000" dirty="0">
            <a:latin typeface="Times New Roman" panose="02020603050405020304" pitchFamily="18" charset="0"/>
            <a:cs typeface="Times New Roman" panose="02020603050405020304" pitchFamily="18" charset="0"/>
          </a:endParaRPr>
        </a:p>
      </dgm:t>
    </dgm:pt>
    <dgm:pt modelId="{3FBF9AE2-C48E-44A8-A29F-0FCB16150BC2}" type="parTrans" cxnId="{31837633-8FAF-4391-8A18-29C543AC825C}">
      <dgm:prSet/>
      <dgm:spPr/>
      <dgm:t>
        <a:bodyPr/>
        <a:lstStyle/>
        <a:p>
          <a:endParaRPr lang="en-US"/>
        </a:p>
      </dgm:t>
    </dgm:pt>
    <dgm:pt modelId="{D731A766-C3B2-458B-9969-A49D26A3F4E2}" type="sibTrans" cxnId="{31837633-8FAF-4391-8A18-29C543AC825C}">
      <dgm:prSet/>
      <dgm:spPr/>
      <dgm:t>
        <a:bodyPr/>
        <a:lstStyle/>
        <a:p>
          <a:endParaRPr lang="en-US"/>
        </a:p>
      </dgm:t>
    </dgm:pt>
    <dgm:pt modelId="{47357EF6-F0A3-476E-A60E-01764B29E36B}" type="pres">
      <dgm:prSet presAssocID="{FE44D892-8E65-42AD-BE7F-3DCBDCB921D6}" presName="linear" presStyleCnt="0">
        <dgm:presLayoutVars>
          <dgm:animLvl val="lvl"/>
          <dgm:resizeHandles val="exact"/>
        </dgm:presLayoutVars>
      </dgm:prSet>
      <dgm:spPr/>
      <dgm:t>
        <a:bodyPr/>
        <a:lstStyle/>
        <a:p>
          <a:endParaRPr lang="en-US"/>
        </a:p>
      </dgm:t>
    </dgm:pt>
    <dgm:pt modelId="{6A439C77-88E8-4BEB-89A2-9522946CB877}" type="pres">
      <dgm:prSet presAssocID="{F27A13A6-8D9D-4430-8C84-20799592B48B}" presName="parentText" presStyleLbl="node1" presStyleIdx="0" presStyleCnt="1">
        <dgm:presLayoutVars>
          <dgm:chMax val="0"/>
          <dgm:bulletEnabled val="1"/>
        </dgm:presLayoutVars>
      </dgm:prSet>
      <dgm:spPr/>
      <dgm:t>
        <a:bodyPr/>
        <a:lstStyle/>
        <a:p>
          <a:endParaRPr lang="en-US"/>
        </a:p>
      </dgm:t>
    </dgm:pt>
  </dgm:ptLst>
  <dgm:cxnLst>
    <dgm:cxn modelId="{877407BA-3E1D-4122-89F3-33CC9C4033D0}" type="presOf" srcId="{F27A13A6-8D9D-4430-8C84-20799592B48B}" destId="{6A439C77-88E8-4BEB-89A2-9522946CB877}" srcOrd="0" destOrd="0" presId="urn:microsoft.com/office/officeart/2005/8/layout/vList2"/>
    <dgm:cxn modelId="{31837633-8FAF-4391-8A18-29C543AC825C}" srcId="{FE44D892-8E65-42AD-BE7F-3DCBDCB921D6}" destId="{F27A13A6-8D9D-4430-8C84-20799592B48B}" srcOrd="0" destOrd="0" parTransId="{3FBF9AE2-C48E-44A8-A29F-0FCB16150BC2}" sibTransId="{D731A766-C3B2-458B-9969-A49D26A3F4E2}"/>
    <dgm:cxn modelId="{71CF095E-33B4-4601-9081-418107CBD354}" type="presOf" srcId="{FE44D892-8E65-42AD-BE7F-3DCBDCB921D6}" destId="{47357EF6-F0A3-476E-A60E-01764B29E36B}" srcOrd="0" destOrd="0" presId="urn:microsoft.com/office/officeart/2005/8/layout/vList2"/>
    <dgm:cxn modelId="{E4F3C6FC-00A2-4BE1-9C68-DC269D013848}" type="presParOf" srcId="{47357EF6-F0A3-476E-A60E-01764B29E36B}" destId="{6A439C77-88E8-4BEB-89A2-9522946CB877}"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3CEADC5-6966-4ACD-9CA2-5F1F2D099735}"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52C51C58-97CE-4055-A4DB-598E9ABC4974}">
      <dgm:prSet phldrT="[Text]" custT="1"/>
      <dgm:spPr/>
      <dgm:t>
        <a:bodyPr/>
        <a:lstStyle/>
        <a:p>
          <a:r>
            <a:rPr lang="en-US" sz="1800" b="1" dirty="0" smtClean="0">
              <a:latin typeface="Times New Roman" panose="02020603050405020304" pitchFamily="18" charset="0"/>
              <a:ea typeface="Microsoft Himalaya" panose="01010100010101010101" pitchFamily="2" charset="0"/>
              <a:cs typeface="Times New Roman" panose="02020603050405020304" pitchFamily="18" charset="0"/>
            </a:rPr>
            <a:t>The transformation of moral and legal deviance into a medical condition. </a:t>
          </a:r>
        </a:p>
        <a:p>
          <a:r>
            <a:rPr lang="en-US" sz="1800" dirty="0" smtClean="0">
              <a:latin typeface="Times New Roman" panose="02020603050405020304" pitchFamily="18" charset="0"/>
              <a:ea typeface="Microsoft Himalaya" panose="01010100010101010101" pitchFamily="2" charset="0"/>
              <a:cs typeface="Times New Roman" panose="02020603050405020304" pitchFamily="18" charset="0"/>
            </a:rPr>
            <a:t>Medicalization amounts to swapping one set of labels for another. E.g., alcoholics as morally weak people. Gradually, however, medical specialists redefined alcoholism so that most people now consider it a disease, rendering people “sick” rather than “bad.” In the same way, obesity, drug addiction, child abuse, sexual promiscuity, and other behaviors that used to be strictly moral matters are widely defined today as illnesses for which people need help rather than punishment.</a:t>
          </a:r>
          <a:endParaRPr lang="en-US" sz="1800" dirty="0">
            <a:latin typeface="Times New Roman" panose="02020603050405020304" pitchFamily="18" charset="0"/>
            <a:ea typeface="Microsoft Himalaya" panose="01010100010101010101" pitchFamily="2" charset="0"/>
            <a:cs typeface="Times New Roman" panose="02020603050405020304" pitchFamily="18" charset="0"/>
          </a:endParaRPr>
        </a:p>
      </dgm:t>
    </dgm:pt>
    <dgm:pt modelId="{456F8BDF-95A4-47A3-8336-59F57D4CE656}" type="parTrans" cxnId="{B4330D57-9DA2-48B9-906D-40B6E86E63B6}">
      <dgm:prSet/>
      <dgm:spPr/>
      <dgm:t>
        <a:bodyPr/>
        <a:lstStyle/>
        <a:p>
          <a:endParaRPr lang="en-US">
            <a:latin typeface="Microsoft Himalaya" panose="01010100010101010101" pitchFamily="2" charset="0"/>
            <a:ea typeface="Microsoft Himalaya" panose="01010100010101010101" pitchFamily="2" charset="0"/>
            <a:cs typeface="Microsoft Himalaya" panose="01010100010101010101" pitchFamily="2" charset="0"/>
          </a:endParaRPr>
        </a:p>
      </dgm:t>
    </dgm:pt>
    <dgm:pt modelId="{2C3612E4-2B7E-4342-B164-9F62D1E17381}" type="sibTrans" cxnId="{B4330D57-9DA2-48B9-906D-40B6E86E63B6}">
      <dgm:prSet/>
      <dgm:spPr/>
      <dgm:t>
        <a:bodyPr/>
        <a:lstStyle/>
        <a:p>
          <a:endParaRPr lang="en-US">
            <a:latin typeface="Microsoft Himalaya" panose="01010100010101010101" pitchFamily="2" charset="0"/>
            <a:ea typeface="Microsoft Himalaya" panose="01010100010101010101" pitchFamily="2" charset="0"/>
            <a:cs typeface="Microsoft Himalaya" panose="01010100010101010101" pitchFamily="2" charset="0"/>
          </a:endParaRPr>
        </a:p>
      </dgm:t>
    </dgm:pt>
    <dgm:pt modelId="{35389E1F-3B03-4B3F-B80B-62A7AEFD6BEB}" type="pres">
      <dgm:prSet presAssocID="{E3CEADC5-6966-4ACD-9CA2-5F1F2D099735}" presName="vert0" presStyleCnt="0">
        <dgm:presLayoutVars>
          <dgm:dir/>
          <dgm:animOne val="branch"/>
          <dgm:animLvl val="lvl"/>
        </dgm:presLayoutVars>
      </dgm:prSet>
      <dgm:spPr/>
      <dgm:t>
        <a:bodyPr/>
        <a:lstStyle/>
        <a:p>
          <a:endParaRPr lang="en-US"/>
        </a:p>
      </dgm:t>
    </dgm:pt>
    <dgm:pt modelId="{E665B2A7-C2EE-40A0-B05E-18EC3A4189EC}" type="pres">
      <dgm:prSet presAssocID="{52C51C58-97CE-4055-A4DB-598E9ABC4974}" presName="thickLine" presStyleLbl="alignNode1" presStyleIdx="0" presStyleCnt="1"/>
      <dgm:spPr/>
    </dgm:pt>
    <dgm:pt modelId="{04F40308-CE53-402E-9623-83A7438353FA}" type="pres">
      <dgm:prSet presAssocID="{52C51C58-97CE-4055-A4DB-598E9ABC4974}" presName="horz1" presStyleCnt="0"/>
      <dgm:spPr/>
    </dgm:pt>
    <dgm:pt modelId="{6F86C23F-1140-49B4-8C4E-483C317EDAF6}" type="pres">
      <dgm:prSet presAssocID="{52C51C58-97CE-4055-A4DB-598E9ABC4974}" presName="tx1" presStyleLbl="revTx" presStyleIdx="0" presStyleCnt="1"/>
      <dgm:spPr/>
      <dgm:t>
        <a:bodyPr/>
        <a:lstStyle/>
        <a:p>
          <a:endParaRPr lang="en-US"/>
        </a:p>
      </dgm:t>
    </dgm:pt>
    <dgm:pt modelId="{CC2BB235-D53A-44F2-B07D-277090B1388D}" type="pres">
      <dgm:prSet presAssocID="{52C51C58-97CE-4055-A4DB-598E9ABC4974}" presName="vert1" presStyleCnt="0"/>
      <dgm:spPr/>
    </dgm:pt>
  </dgm:ptLst>
  <dgm:cxnLst>
    <dgm:cxn modelId="{B4330D57-9DA2-48B9-906D-40B6E86E63B6}" srcId="{E3CEADC5-6966-4ACD-9CA2-5F1F2D099735}" destId="{52C51C58-97CE-4055-A4DB-598E9ABC4974}" srcOrd="0" destOrd="0" parTransId="{456F8BDF-95A4-47A3-8336-59F57D4CE656}" sibTransId="{2C3612E4-2B7E-4342-B164-9F62D1E17381}"/>
    <dgm:cxn modelId="{098B3612-A067-471E-9E52-67B8F323AA76}" type="presOf" srcId="{E3CEADC5-6966-4ACD-9CA2-5F1F2D099735}" destId="{35389E1F-3B03-4B3F-B80B-62A7AEFD6BEB}" srcOrd="0" destOrd="0" presId="urn:microsoft.com/office/officeart/2008/layout/LinedList"/>
    <dgm:cxn modelId="{7DA43823-7B62-4DDC-92CC-38F18C437134}" type="presOf" srcId="{52C51C58-97CE-4055-A4DB-598E9ABC4974}" destId="{6F86C23F-1140-49B4-8C4E-483C317EDAF6}" srcOrd="0" destOrd="0" presId="urn:microsoft.com/office/officeart/2008/layout/LinedList"/>
    <dgm:cxn modelId="{58A0C4F4-AC5D-4824-AB62-8215A59401AE}" type="presParOf" srcId="{35389E1F-3B03-4B3F-B80B-62A7AEFD6BEB}" destId="{E665B2A7-C2EE-40A0-B05E-18EC3A4189EC}" srcOrd="0" destOrd="0" presId="urn:microsoft.com/office/officeart/2008/layout/LinedList"/>
    <dgm:cxn modelId="{2940FA19-F566-4CBF-9A09-AF04E65FF78A}" type="presParOf" srcId="{35389E1F-3B03-4B3F-B80B-62A7AEFD6BEB}" destId="{04F40308-CE53-402E-9623-83A7438353FA}" srcOrd="1" destOrd="0" presId="urn:microsoft.com/office/officeart/2008/layout/LinedList"/>
    <dgm:cxn modelId="{DBCACBEB-F943-491F-B640-0FB2A26716B0}" type="presParOf" srcId="{04F40308-CE53-402E-9623-83A7438353FA}" destId="{6F86C23F-1140-49B4-8C4E-483C317EDAF6}" srcOrd="0" destOrd="0" presId="urn:microsoft.com/office/officeart/2008/layout/LinedList"/>
    <dgm:cxn modelId="{7CE32860-A616-489D-AC0E-8A399529D05B}" type="presParOf" srcId="{04F40308-CE53-402E-9623-83A7438353FA}" destId="{CC2BB235-D53A-44F2-B07D-277090B1388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4AE5FD3-BC81-4A0D-8F39-5453602351FA}"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A73DA3E6-89E8-44DA-82E4-17D73FBFF034}">
      <dgm:prSet custT="1"/>
      <dgm:spPr/>
      <dgm:t>
        <a:bodyPr/>
        <a:lstStyle/>
        <a:p>
          <a:r>
            <a:rPr lang="en-US" sz="1800" dirty="0" smtClean="0">
              <a:latin typeface="Times New Roman" panose="02020603050405020304" pitchFamily="18" charset="0"/>
              <a:ea typeface="Microsoft Himalaya" panose="01010100010101010101" pitchFamily="2" charset="0"/>
              <a:cs typeface="Times New Roman" panose="02020603050405020304" pitchFamily="18" charset="0"/>
            </a:rPr>
            <a:t>Third, the two labels differ on the personal competence of the deviant person. Once someone has been labelled as sick, they are seen as unable to control (or if “mentally ill,” even to understand) their actions. People who are labeled incompetent are in turn subjected to treatment, often against their will. For this reason alone, attempts to define deviance in medical terms should be made with extreme caution.</a:t>
          </a:r>
          <a:endParaRPr lang="en-US" sz="1800" dirty="0">
            <a:latin typeface="Times New Roman" panose="02020603050405020304" pitchFamily="18" charset="0"/>
            <a:cs typeface="Times New Roman" panose="02020603050405020304" pitchFamily="18" charset="0"/>
          </a:endParaRPr>
        </a:p>
      </dgm:t>
    </dgm:pt>
    <dgm:pt modelId="{9BF62AEA-902B-4904-8544-7871C03CE23E}" type="parTrans" cxnId="{5C988354-24EA-4A1B-90BF-5B050CF38FAE}">
      <dgm:prSet/>
      <dgm:spPr/>
      <dgm:t>
        <a:bodyPr/>
        <a:lstStyle/>
        <a:p>
          <a:endParaRPr lang="en-US"/>
        </a:p>
      </dgm:t>
    </dgm:pt>
    <dgm:pt modelId="{AB14FDA5-24B0-4FED-875F-FCCB3AD2E7DA}" type="sibTrans" cxnId="{5C988354-24EA-4A1B-90BF-5B050CF38FAE}">
      <dgm:prSet/>
      <dgm:spPr/>
      <dgm:t>
        <a:bodyPr/>
        <a:lstStyle/>
        <a:p>
          <a:endParaRPr lang="en-US"/>
        </a:p>
      </dgm:t>
    </dgm:pt>
    <dgm:pt modelId="{A2106428-CFA0-487E-B0B8-F2D6E37BC13B}" type="pres">
      <dgm:prSet presAssocID="{B4AE5FD3-BC81-4A0D-8F39-5453602351FA}" presName="vert0" presStyleCnt="0">
        <dgm:presLayoutVars>
          <dgm:dir/>
          <dgm:animOne val="branch"/>
          <dgm:animLvl val="lvl"/>
        </dgm:presLayoutVars>
      </dgm:prSet>
      <dgm:spPr/>
      <dgm:t>
        <a:bodyPr/>
        <a:lstStyle/>
        <a:p>
          <a:endParaRPr lang="en-US"/>
        </a:p>
      </dgm:t>
    </dgm:pt>
    <dgm:pt modelId="{8560F7CD-0323-49C9-83EC-2FB002F9357E}" type="pres">
      <dgm:prSet presAssocID="{A73DA3E6-89E8-44DA-82E4-17D73FBFF034}" presName="thickLine" presStyleLbl="alignNode1" presStyleIdx="0" presStyleCnt="1"/>
      <dgm:spPr/>
      <dgm:t>
        <a:bodyPr/>
        <a:lstStyle/>
        <a:p>
          <a:endParaRPr lang="en-US"/>
        </a:p>
      </dgm:t>
    </dgm:pt>
    <dgm:pt modelId="{09C344EE-5486-4234-8C46-4E1DA107A37C}" type="pres">
      <dgm:prSet presAssocID="{A73DA3E6-89E8-44DA-82E4-17D73FBFF034}" presName="horz1" presStyleCnt="0"/>
      <dgm:spPr/>
      <dgm:t>
        <a:bodyPr/>
        <a:lstStyle/>
        <a:p>
          <a:endParaRPr lang="en-US"/>
        </a:p>
      </dgm:t>
    </dgm:pt>
    <dgm:pt modelId="{A13E8955-37FC-4B5F-924B-E364FA52F358}" type="pres">
      <dgm:prSet presAssocID="{A73DA3E6-89E8-44DA-82E4-17D73FBFF034}" presName="tx1" presStyleLbl="revTx" presStyleIdx="0" presStyleCnt="1"/>
      <dgm:spPr/>
      <dgm:t>
        <a:bodyPr/>
        <a:lstStyle/>
        <a:p>
          <a:endParaRPr lang="en-US"/>
        </a:p>
      </dgm:t>
    </dgm:pt>
    <dgm:pt modelId="{EB7B763F-940F-44CF-8398-AA15B4A9AB96}" type="pres">
      <dgm:prSet presAssocID="{A73DA3E6-89E8-44DA-82E4-17D73FBFF034}" presName="vert1" presStyleCnt="0"/>
      <dgm:spPr/>
      <dgm:t>
        <a:bodyPr/>
        <a:lstStyle/>
        <a:p>
          <a:endParaRPr lang="en-US"/>
        </a:p>
      </dgm:t>
    </dgm:pt>
  </dgm:ptLst>
  <dgm:cxnLst>
    <dgm:cxn modelId="{5C988354-24EA-4A1B-90BF-5B050CF38FAE}" srcId="{B4AE5FD3-BC81-4A0D-8F39-5453602351FA}" destId="{A73DA3E6-89E8-44DA-82E4-17D73FBFF034}" srcOrd="0" destOrd="0" parTransId="{9BF62AEA-902B-4904-8544-7871C03CE23E}" sibTransId="{AB14FDA5-24B0-4FED-875F-FCCB3AD2E7DA}"/>
    <dgm:cxn modelId="{5E309690-AF76-475E-BAB2-7FE0DEE285E8}" type="presOf" srcId="{A73DA3E6-89E8-44DA-82E4-17D73FBFF034}" destId="{A13E8955-37FC-4B5F-924B-E364FA52F358}" srcOrd="0" destOrd="0" presId="urn:microsoft.com/office/officeart/2008/layout/LinedList"/>
    <dgm:cxn modelId="{2ED1B4A5-CFD0-44CB-8F9D-B57721B0C228}" type="presOf" srcId="{B4AE5FD3-BC81-4A0D-8F39-5453602351FA}" destId="{A2106428-CFA0-487E-B0B8-F2D6E37BC13B}" srcOrd="0" destOrd="0" presId="urn:microsoft.com/office/officeart/2008/layout/LinedList"/>
    <dgm:cxn modelId="{788512CA-EA1D-4151-BE2D-79F74FBCE2C2}" type="presParOf" srcId="{A2106428-CFA0-487E-B0B8-F2D6E37BC13B}" destId="{8560F7CD-0323-49C9-83EC-2FB002F9357E}" srcOrd="0" destOrd="0" presId="urn:microsoft.com/office/officeart/2008/layout/LinedList"/>
    <dgm:cxn modelId="{9B061F4A-AEE2-44BD-B117-FD0B0A947488}" type="presParOf" srcId="{A2106428-CFA0-487E-B0B8-F2D6E37BC13B}" destId="{09C344EE-5486-4234-8C46-4E1DA107A37C}" srcOrd="1" destOrd="0" presId="urn:microsoft.com/office/officeart/2008/layout/LinedList"/>
    <dgm:cxn modelId="{F45AED55-900A-4E93-8E21-CC66B4AE3A06}" type="presParOf" srcId="{09C344EE-5486-4234-8C46-4E1DA107A37C}" destId="{A13E8955-37FC-4B5F-924B-E364FA52F358}" srcOrd="0" destOrd="0" presId="urn:microsoft.com/office/officeart/2008/layout/LinedList"/>
    <dgm:cxn modelId="{AD9BA1B6-8F5F-47CA-B42A-BB1EA915C5DA}" type="presParOf" srcId="{09C344EE-5486-4234-8C46-4E1DA107A37C}" destId="{EB7B763F-940F-44CF-8398-AA15B4A9AB96}"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56A019-5CA0-4B54-A145-CF3FF2567D8D}" type="doc">
      <dgm:prSet loTypeId="urn:microsoft.com/office/officeart/2005/8/layout/vList2" loCatId="list" qsTypeId="urn:microsoft.com/office/officeart/2005/8/quickstyle/simple2" qsCatId="simple" csTypeId="urn:microsoft.com/office/officeart/2005/8/colors/accent2_1" csCatId="accent2" phldr="1"/>
      <dgm:spPr/>
      <dgm:t>
        <a:bodyPr/>
        <a:lstStyle/>
        <a:p>
          <a:endParaRPr lang="en-US"/>
        </a:p>
      </dgm:t>
    </dgm:pt>
    <dgm:pt modelId="{C5CE2598-BF3E-4DDE-B74B-EAA2FCA93AA6}">
      <dgm:prSet custT="1"/>
      <dgm:spPr/>
      <dgm:t>
        <a:bodyPr/>
        <a:lstStyle/>
        <a:p>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One category of deviance is crime, the violation of a society’s formally enacted criminal law. </a:t>
          </a:r>
        </a:p>
        <a:p>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Even criminal deviance spans a wide range, from minor traffic violations to prostitution, sexual assault, and murder. </a:t>
          </a:r>
        </a:p>
        <a:p>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Crime is the violation of criminal laws enacted by a locality, a state, or the federal government. Crime is a behavior that violates official law and is punishable through formal sanctions. </a:t>
          </a:r>
        </a:p>
      </dgm:t>
    </dgm:pt>
    <dgm:pt modelId="{B99AA22B-FBC0-46DF-BEC7-1A9F79A0EA0D}" type="parTrans" cxnId="{4B348563-5312-418D-8524-A21FBEFF0365}">
      <dgm:prSet/>
      <dgm:spPr/>
      <dgm:t>
        <a:bodyPr/>
        <a:lstStyle/>
        <a:p>
          <a:endParaRPr lang="en-US" sz="2400"/>
        </a:p>
      </dgm:t>
    </dgm:pt>
    <dgm:pt modelId="{DFC86F80-B052-4DAF-9620-54FCA0F40666}" type="sibTrans" cxnId="{4B348563-5312-418D-8524-A21FBEFF0365}">
      <dgm:prSet/>
      <dgm:spPr/>
      <dgm:t>
        <a:bodyPr/>
        <a:lstStyle/>
        <a:p>
          <a:endParaRPr lang="en-US" sz="2400"/>
        </a:p>
      </dgm:t>
    </dgm:pt>
    <dgm:pt modelId="{4E532EEC-FC88-4460-9020-02B21BB5491B}">
      <dgm:prSet custT="1"/>
      <dgm:spPr/>
      <dgm:t>
        <a:bodyPr/>
        <a:lstStyle/>
        <a:p>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All crimes are composed of two elements: the act itself (or in some cases, the failure to do what the law requires) and criminal intent. Crimes are classified as one of two types based on their severity. </a:t>
          </a:r>
          <a:endParaRPr lang="en-US" sz="2000" dirty="0">
            <a:latin typeface="Times New Roman" panose="02020603050405020304" pitchFamily="18" charset="0"/>
            <a:ea typeface="Microsoft Himalaya" panose="01010100010101010101" pitchFamily="2" charset="0"/>
            <a:cs typeface="Times New Roman" panose="02020603050405020304" pitchFamily="18" charset="0"/>
          </a:endParaRPr>
        </a:p>
      </dgm:t>
    </dgm:pt>
    <dgm:pt modelId="{33473CC0-0BA6-48A0-803C-E9C4D959C5C2}" type="parTrans" cxnId="{1DBC60C7-8BF5-4384-92C9-2334413C6D2A}">
      <dgm:prSet/>
      <dgm:spPr/>
      <dgm:t>
        <a:bodyPr/>
        <a:lstStyle/>
        <a:p>
          <a:endParaRPr lang="en-US" sz="2400"/>
        </a:p>
      </dgm:t>
    </dgm:pt>
    <dgm:pt modelId="{EE2D5E6F-3EB4-4938-97A8-81AD7C43044A}" type="sibTrans" cxnId="{1DBC60C7-8BF5-4384-92C9-2334413C6D2A}">
      <dgm:prSet/>
      <dgm:spPr/>
      <dgm:t>
        <a:bodyPr/>
        <a:lstStyle/>
        <a:p>
          <a:endParaRPr lang="en-US" sz="2400"/>
        </a:p>
      </dgm:t>
    </dgm:pt>
    <dgm:pt modelId="{43AC0074-BE10-46C9-9FAF-FE3793B0D550}" type="pres">
      <dgm:prSet presAssocID="{5156A019-5CA0-4B54-A145-CF3FF2567D8D}" presName="linear" presStyleCnt="0">
        <dgm:presLayoutVars>
          <dgm:animLvl val="lvl"/>
          <dgm:resizeHandles val="exact"/>
        </dgm:presLayoutVars>
      </dgm:prSet>
      <dgm:spPr/>
      <dgm:t>
        <a:bodyPr/>
        <a:lstStyle/>
        <a:p>
          <a:endParaRPr lang="en-US"/>
        </a:p>
      </dgm:t>
    </dgm:pt>
    <dgm:pt modelId="{18363473-89E7-4B70-9D93-31204AC34E90}" type="pres">
      <dgm:prSet presAssocID="{C5CE2598-BF3E-4DDE-B74B-EAA2FCA93AA6}" presName="parentText" presStyleLbl="node1" presStyleIdx="0" presStyleCnt="2" custScaleY="137243">
        <dgm:presLayoutVars>
          <dgm:chMax val="0"/>
          <dgm:bulletEnabled val="1"/>
        </dgm:presLayoutVars>
      </dgm:prSet>
      <dgm:spPr/>
      <dgm:t>
        <a:bodyPr/>
        <a:lstStyle/>
        <a:p>
          <a:endParaRPr lang="en-US"/>
        </a:p>
      </dgm:t>
    </dgm:pt>
    <dgm:pt modelId="{B999D8FB-6410-4227-A2DF-503869805C57}" type="pres">
      <dgm:prSet presAssocID="{DFC86F80-B052-4DAF-9620-54FCA0F40666}" presName="spacer" presStyleCnt="0"/>
      <dgm:spPr/>
    </dgm:pt>
    <dgm:pt modelId="{19C99AF2-FA2E-400F-8D9F-4DD8161EB919}" type="pres">
      <dgm:prSet presAssocID="{4E532EEC-FC88-4460-9020-02B21BB5491B}" presName="parentText" presStyleLbl="node1" presStyleIdx="1" presStyleCnt="2">
        <dgm:presLayoutVars>
          <dgm:chMax val="0"/>
          <dgm:bulletEnabled val="1"/>
        </dgm:presLayoutVars>
      </dgm:prSet>
      <dgm:spPr/>
      <dgm:t>
        <a:bodyPr/>
        <a:lstStyle/>
        <a:p>
          <a:endParaRPr lang="en-US"/>
        </a:p>
      </dgm:t>
    </dgm:pt>
  </dgm:ptLst>
  <dgm:cxnLst>
    <dgm:cxn modelId="{DE41ADE6-9C63-41F5-80B4-45234FA47FB8}" type="presOf" srcId="{C5CE2598-BF3E-4DDE-B74B-EAA2FCA93AA6}" destId="{18363473-89E7-4B70-9D93-31204AC34E90}" srcOrd="0" destOrd="0" presId="urn:microsoft.com/office/officeart/2005/8/layout/vList2"/>
    <dgm:cxn modelId="{1DBC60C7-8BF5-4384-92C9-2334413C6D2A}" srcId="{5156A019-5CA0-4B54-A145-CF3FF2567D8D}" destId="{4E532EEC-FC88-4460-9020-02B21BB5491B}" srcOrd="1" destOrd="0" parTransId="{33473CC0-0BA6-48A0-803C-E9C4D959C5C2}" sibTransId="{EE2D5E6F-3EB4-4938-97A8-81AD7C43044A}"/>
    <dgm:cxn modelId="{BFB9E803-1997-4C22-BAD8-5F353E3403C9}" type="presOf" srcId="{4E532EEC-FC88-4460-9020-02B21BB5491B}" destId="{19C99AF2-FA2E-400F-8D9F-4DD8161EB919}" srcOrd="0" destOrd="0" presId="urn:microsoft.com/office/officeart/2005/8/layout/vList2"/>
    <dgm:cxn modelId="{194D9A30-796D-4A30-9C20-DA3577CC0508}" type="presOf" srcId="{5156A019-5CA0-4B54-A145-CF3FF2567D8D}" destId="{43AC0074-BE10-46C9-9FAF-FE3793B0D550}" srcOrd="0" destOrd="0" presId="urn:microsoft.com/office/officeart/2005/8/layout/vList2"/>
    <dgm:cxn modelId="{4B348563-5312-418D-8524-A21FBEFF0365}" srcId="{5156A019-5CA0-4B54-A145-CF3FF2567D8D}" destId="{C5CE2598-BF3E-4DDE-B74B-EAA2FCA93AA6}" srcOrd="0" destOrd="0" parTransId="{B99AA22B-FBC0-46DF-BEC7-1A9F79A0EA0D}" sibTransId="{DFC86F80-B052-4DAF-9620-54FCA0F40666}"/>
    <dgm:cxn modelId="{8B31009C-7CC2-48C1-81AD-CBDC02996D77}" type="presParOf" srcId="{43AC0074-BE10-46C9-9FAF-FE3793B0D550}" destId="{18363473-89E7-4B70-9D93-31204AC34E90}" srcOrd="0" destOrd="0" presId="urn:microsoft.com/office/officeart/2005/8/layout/vList2"/>
    <dgm:cxn modelId="{F25C0CF0-11DE-43A5-9B85-EC100E08D73C}" type="presParOf" srcId="{43AC0074-BE10-46C9-9FAF-FE3793B0D550}" destId="{B999D8FB-6410-4227-A2DF-503869805C57}" srcOrd="1" destOrd="0" presId="urn:microsoft.com/office/officeart/2005/8/layout/vList2"/>
    <dgm:cxn modelId="{F3FB2ACE-6EC4-4A71-9899-B02C863BB838}" type="presParOf" srcId="{43AC0074-BE10-46C9-9FAF-FE3793B0D550}" destId="{19C99AF2-FA2E-400F-8D9F-4DD8161EB919}"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5ECE7FC-6C6A-4151-96CA-3A05DCC3CABF}"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CDBA3565-4881-488B-A2A0-26B834049D47}">
      <dgm:prSet custT="1"/>
      <dgm:spPr/>
      <dgm:t>
        <a:bodyPr/>
        <a:lstStyle/>
        <a:p>
          <a:r>
            <a:rPr lang="en-US" sz="1800" b="1" dirty="0" smtClean="0">
              <a:latin typeface="Times New Roman" panose="02020603050405020304" pitchFamily="18" charset="0"/>
              <a:ea typeface="Microsoft Himalaya" panose="01010100010101010101" pitchFamily="2" charset="0"/>
              <a:cs typeface="Times New Roman" panose="02020603050405020304" pitchFamily="18" charset="0"/>
            </a:rPr>
            <a:t>The Difference Labels Make </a:t>
          </a:r>
          <a:r>
            <a:rPr lang="en-US" sz="1800" dirty="0" smtClean="0">
              <a:latin typeface="Times New Roman" panose="02020603050405020304" pitchFamily="18" charset="0"/>
              <a:ea typeface="Microsoft Himalaya" panose="01010100010101010101" pitchFamily="2" charset="0"/>
              <a:cs typeface="Times New Roman" panose="02020603050405020304" pitchFamily="18" charset="0"/>
            </a:rPr>
            <a:t>- Whether deviance is a defined as a moral or a medical issue has three consequences. First, it affects who responds to deviance. An offense against common morality usually brings about a reaction from members of the community or the police. A medical label, however, places the situation under the control of clinical specialists, including counselors, psychiatrists, and physicians.</a:t>
          </a:r>
          <a:endParaRPr lang="en-US" sz="1800" dirty="0">
            <a:latin typeface="Times New Roman" panose="02020603050405020304" pitchFamily="18" charset="0"/>
            <a:ea typeface="Microsoft Himalaya" panose="01010100010101010101" pitchFamily="2" charset="0"/>
            <a:cs typeface="Times New Roman" panose="02020603050405020304" pitchFamily="18" charset="0"/>
          </a:endParaRPr>
        </a:p>
      </dgm:t>
    </dgm:pt>
    <dgm:pt modelId="{7E620046-63B4-4107-87DC-06C0A8766568}" type="parTrans" cxnId="{7F591A1E-53AE-46D5-B2A8-4AFEE9FAF174}">
      <dgm:prSet/>
      <dgm:spPr/>
      <dgm:t>
        <a:bodyPr/>
        <a:lstStyle/>
        <a:p>
          <a:endParaRPr lang="en-US"/>
        </a:p>
      </dgm:t>
    </dgm:pt>
    <dgm:pt modelId="{32AADB58-190A-4355-824A-5026DA6CDC47}" type="sibTrans" cxnId="{7F591A1E-53AE-46D5-B2A8-4AFEE9FAF174}">
      <dgm:prSet/>
      <dgm:spPr/>
      <dgm:t>
        <a:bodyPr/>
        <a:lstStyle/>
        <a:p>
          <a:endParaRPr lang="en-US"/>
        </a:p>
      </dgm:t>
    </dgm:pt>
    <dgm:pt modelId="{E04AF56F-EB8F-4594-BC2A-7530A97ABBEA}">
      <dgm:prSet custT="1"/>
      <dgm:spPr/>
      <dgm:t>
        <a:bodyPr/>
        <a:lstStyle/>
        <a:p>
          <a:r>
            <a:rPr lang="en-US" sz="1800" dirty="0" smtClean="0">
              <a:latin typeface="Times New Roman" panose="02020603050405020304" pitchFamily="18" charset="0"/>
              <a:ea typeface="Microsoft Himalaya" panose="01010100010101010101" pitchFamily="2" charset="0"/>
              <a:cs typeface="Times New Roman" panose="02020603050405020304" pitchFamily="18" charset="0"/>
            </a:rPr>
            <a:t>A second issue is how people respond to deviance. A moral approach defines deviants as offenders subject to punishment. Medically, however, they are patients who need treatment. </a:t>
          </a:r>
          <a:endParaRPr lang="en-US" sz="1800" dirty="0">
            <a:latin typeface="Times New Roman" panose="02020603050405020304" pitchFamily="18" charset="0"/>
            <a:ea typeface="Microsoft Himalaya" panose="01010100010101010101" pitchFamily="2" charset="0"/>
            <a:cs typeface="Times New Roman" panose="02020603050405020304" pitchFamily="18" charset="0"/>
          </a:endParaRPr>
        </a:p>
      </dgm:t>
    </dgm:pt>
    <dgm:pt modelId="{BD2F37DC-D338-4FC4-92FF-8C7834D3E90B}" type="parTrans" cxnId="{A3746F6A-EB46-45C6-9C69-F526CC3108CE}">
      <dgm:prSet/>
      <dgm:spPr/>
      <dgm:t>
        <a:bodyPr/>
        <a:lstStyle/>
        <a:p>
          <a:endParaRPr lang="en-US"/>
        </a:p>
      </dgm:t>
    </dgm:pt>
    <dgm:pt modelId="{E2B9367B-5E36-467F-BABE-15FC0F6A2885}" type="sibTrans" cxnId="{A3746F6A-EB46-45C6-9C69-F526CC3108CE}">
      <dgm:prSet/>
      <dgm:spPr/>
      <dgm:t>
        <a:bodyPr/>
        <a:lstStyle/>
        <a:p>
          <a:endParaRPr lang="en-US"/>
        </a:p>
      </dgm:t>
    </dgm:pt>
    <dgm:pt modelId="{3CBE6FE2-7E13-4E72-863C-E8F62D833912}" type="pres">
      <dgm:prSet presAssocID="{C5ECE7FC-6C6A-4151-96CA-3A05DCC3CABF}" presName="vert0" presStyleCnt="0">
        <dgm:presLayoutVars>
          <dgm:dir/>
          <dgm:animOne val="branch"/>
          <dgm:animLvl val="lvl"/>
        </dgm:presLayoutVars>
      </dgm:prSet>
      <dgm:spPr/>
      <dgm:t>
        <a:bodyPr/>
        <a:lstStyle/>
        <a:p>
          <a:endParaRPr lang="en-US"/>
        </a:p>
      </dgm:t>
    </dgm:pt>
    <dgm:pt modelId="{D1FCA0EA-947F-45E4-9B4B-508EC121FA07}" type="pres">
      <dgm:prSet presAssocID="{CDBA3565-4881-488B-A2A0-26B834049D47}" presName="thickLine" presStyleLbl="alignNode1" presStyleIdx="0" presStyleCnt="2"/>
      <dgm:spPr/>
    </dgm:pt>
    <dgm:pt modelId="{B6DDEDC3-67E3-49DE-A475-1A00A1AB1902}" type="pres">
      <dgm:prSet presAssocID="{CDBA3565-4881-488B-A2A0-26B834049D47}" presName="horz1" presStyleCnt="0"/>
      <dgm:spPr/>
    </dgm:pt>
    <dgm:pt modelId="{515377BE-5E9C-4F4E-A562-E159B1BE5571}" type="pres">
      <dgm:prSet presAssocID="{CDBA3565-4881-488B-A2A0-26B834049D47}" presName="tx1" presStyleLbl="revTx" presStyleIdx="0" presStyleCnt="2"/>
      <dgm:spPr/>
      <dgm:t>
        <a:bodyPr/>
        <a:lstStyle/>
        <a:p>
          <a:endParaRPr lang="en-US"/>
        </a:p>
      </dgm:t>
    </dgm:pt>
    <dgm:pt modelId="{2ABADBBF-7ECD-4B4B-B5B3-B407EA424F0E}" type="pres">
      <dgm:prSet presAssocID="{CDBA3565-4881-488B-A2A0-26B834049D47}" presName="vert1" presStyleCnt="0"/>
      <dgm:spPr/>
    </dgm:pt>
    <dgm:pt modelId="{45A192C3-E8FA-41F3-8744-E2A054804A6D}" type="pres">
      <dgm:prSet presAssocID="{E04AF56F-EB8F-4594-BC2A-7530A97ABBEA}" presName="thickLine" presStyleLbl="alignNode1" presStyleIdx="1" presStyleCnt="2"/>
      <dgm:spPr/>
    </dgm:pt>
    <dgm:pt modelId="{B74D5AF2-0507-4904-B301-6B9258D0906A}" type="pres">
      <dgm:prSet presAssocID="{E04AF56F-EB8F-4594-BC2A-7530A97ABBEA}" presName="horz1" presStyleCnt="0"/>
      <dgm:spPr/>
    </dgm:pt>
    <dgm:pt modelId="{EB602088-7D84-44A9-8B22-F2677BEB0CBD}" type="pres">
      <dgm:prSet presAssocID="{E04AF56F-EB8F-4594-BC2A-7530A97ABBEA}" presName="tx1" presStyleLbl="revTx" presStyleIdx="1" presStyleCnt="2"/>
      <dgm:spPr/>
      <dgm:t>
        <a:bodyPr/>
        <a:lstStyle/>
        <a:p>
          <a:endParaRPr lang="en-US"/>
        </a:p>
      </dgm:t>
    </dgm:pt>
    <dgm:pt modelId="{51CDF019-FD87-4250-9EBC-3478A4967545}" type="pres">
      <dgm:prSet presAssocID="{E04AF56F-EB8F-4594-BC2A-7530A97ABBEA}" presName="vert1" presStyleCnt="0"/>
      <dgm:spPr/>
    </dgm:pt>
  </dgm:ptLst>
  <dgm:cxnLst>
    <dgm:cxn modelId="{A2248356-3DF1-4F22-A224-B3602D7A4788}" type="presOf" srcId="{E04AF56F-EB8F-4594-BC2A-7530A97ABBEA}" destId="{EB602088-7D84-44A9-8B22-F2677BEB0CBD}" srcOrd="0" destOrd="0" presId="urn:microsoft.com/office/officeart/2008/layout/LinedList"/>
    <dgm:cxn modelId="{7F591A1E-53AE-46D5-B2A8-4AFEE9FAF174}" srcId="{C5ECE7FC-6C6A-4151-96CA-3A05DCC3CABF}" destId="{CDBA3565-4881-488B-A2A0-26B834049D47}" srcOrd="0" destOrd="0" parTransId="{7E620046-63B4-4107-87DC-06C0A8766568}" sibTransId="{32AADB58-190A-4355-824A-5026DA6CDC47}"/>
    <dgm:cxn modelId="{D1329CA9-2CFB-436F-8B29-A1C565710957}" type="presOf" srcId="{CDBA3565-4881-488B-A2A0-26B834049D47}" destId="{515377BE-5E9C-4F4E-A562-E159B1BE5571}" srcOrd="0" destOrd="0" presId="urn:microsoft.com/office/officeart/2008/layout/LinedList"/>
    <dgm:cxn modelId="{A3B1B95E-E3AB-4751-96E3-56094098A72E}" type="presOf" srcId="{C5ECE7FC-6C6A-4151-96CA-3A05DCC3CABF}" destId="{3CBE6FE2-7E13-4E72-863C-E8F62D833912}" srcOrd="0" destOrd="0" presId="urn:microsoft.com/office/officeart/2008/layout/LinedList"/>
    <dgm:cxn modelId="{A3746F6A-EB46-45C6-9C69-F526CC3108CE}" srcId="{C5ECE7FC-6C6A-4151-96CA-3A05DCC3CABF}" destId="{E04AF56F-EB8F-4594-BC2A-7530A97ABBEA}" srcOrd="1" destOrd="0" parTransId="{BD2F37DC-D338-4FC4-92FF-8C7834D3E90B}" sibTransId="{E2B9367B-5E36-467F-BABE-15FC0F6A2885}"/>
    <dgm:cxn modelId="{4E812B31-A036-4CCB-A9F0-E1F4F656D76D}" type="presParOf" srcId="{3CBE6FE2-7E13-4E72-863C-E8F62D833912}" destId="{D1FCA0EA-947F-45E4-9B4B-508EC121FA07}" srcOrd="0" destOrd="0" presId="urn:microsoft.com/office/officeart/2008/layout/LinedList"/>
    <dgm:cxn modelId="{61A1C026-48C7-4400-B3E4-5E3B5D39DD0D}" type="presParOf" srcId="{3CBE6FE2-7E13-4E72-863C-E8F62D833912}" destId="{B6DDEDC3-67E3-49DE-A475-1A00A1AB1902}" srcOrd="1" destOrd="0" presId="urn:microsoft.com/office/officeart/2008/layout/LinedList"/>
    <dgm:cxn modelId="{9B414A88-B80A-400D-A932-83B25B901626}" type="presParOf" srcId="{B6DDEDC3-67E3-49DE-A475-1A00A1AB1902}" destId="{515377BE-5E9C-4F4E-A562-E159B1BE5571}" srcOrd="0" destOrd="0" presId="urn:microsoft.com/office/officeart/2008/layout/LinedList"/>
    <dgm:cxn modelId="{2F4F5CF9-496C-4F24-90BD-BDC85B5763E4}" type="presParOf" srcId="{B6DDEDC3-67E3-49DE-A475-1A00A1AB1902}" destId="{2ABADBBF-7ECD-4B4B-B5B3-B407EA424F0E}" srcOrd="1" destOrd="0" presId="urn:microsoft.com/office/officeart/2008/layout/LinedList"/>
    <dgm:cxn modelId="{30CEEAAD-2E82-4722-BB4F-BE987AA674DD}" type="presParOf" srcId="{3CBE6FE2-7E13-4E72-863C-E8F62D833912}" destId="{45A192C3-E8FA-41F3-8744-E2A054804A6D}" srcOrd="2" destOrd="0" presId="urn:microsoft.com/office/officeart/2008/layout/LinedList"/>
    <dgm:cxn modelId="{455EC68B-7797-489E-973E-F15DCAB9C3E3}" type="presParOf" srcId="{3CBE6FE2-7E13-4E72-863C-E8F62D833912}" destId="{B74D5AF2-0507-4904-B301-6B9258D0906A}" srcOrd="3" destOrd="0" presId="urn:microsoft.com/office/officeart/2008/layout/LinedList"/>
    <dgm:cxn modelId="{A69EB5A7-A66E-4164-B9E3-0FDA00F16566}" type="presParOf" srcId="{B74D5AF2-0507-4904-B301-6B9258D0906A}" destId="{EB602088-7D84-44A9-8B22-F2677BEB0CBD}" srcOrd="0" destOrd="0" presId="urn:microsoft.com/office/officeart/2008/layout/LinedList"/>
    <dgm:cxn modelId="{3BCC1FB2-A29E-4D51-84EB-C482F72729FD}" type="presParOf" srcId="{B74D5AF2-0507-4904-B301-6B9258D0906A}" destId="{51CDF019-FD87-4250-9EBC-3478A4967545}" srcOrd="1" destOrd="0" presId="urn:microsoft.com/office/officeart/2008/layout/Lin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500751-6FE0-4FF5-9553-5D8F151AA78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2B95236-9706-4780-9CDD-A32D3728F451}">
      <dgm:prSet phldrT="[Text]" custT="1"/>
      <dgm:spPr/>
      <dgm:t>
        <a:bodyPr/>
        <a:lstStyle/>
        <a:p>
          <a:r>
            <a:rPr lang="en-US" sz="2000" b="1" dirty="0" smtClean="0">
              <a:latin typeface="Times New Roman" panose="02020603050405020304" pitchFamily="18" charset="0"/>
              <a:ea typeface="Microsoft Himalaya" panose="01010100010101010101" pitchFamily="2" charset="0"/>
              <a:cs typeface="Times New Roman" panose="02020603050405020304" pitchFamily="18" charset="0"/>
            </a:rPr>
            <a:t>Violent Crimes </a:t>
          </a:r>
          <a:endParaRPr lang="en-US" sz="2000" b="1" dirty="0">
            <a:latin typeface="Times New Roman" panose="02020603050405020304" pitchFamily="18" charset="0"/>
            <a:cs typeface="Times New Roman" panose="02020603050405020304" pitchFamily="18" charset="0"/>
          </a:endParaRPr>
        </a:p>
      </dgm:t>
    </dgm:pt>
    <dgm:pt modelId="{7582F187-DA95-4602-89E0-C134BB4144DC}" type="parTrans" cxnId="{29C97C68-F1DC-481C-9570-0F1829578727}">
      <dgm:prSet/>
      <dgm:spPr/>
      <dgm:t>
        <a:bodyPr/>
        <a:lstStyle/>
        <a:p>
          <a:endParaRPr lang="en-US"/>
        </a:p>
      </dgm:t>
    </dgm:pt>
    <dgm:pt modelId="{013F7B74-4216-4671-B8F7-24C817FE60AB}" type="sibTrans" cxnId="{29C97C68-F1DC-481C-9570-0F1829578727}">
      <dgm:prSet/>
      <dgm:spPr/>
      <dgm:t>
        <a:bodyPr/>
        <a:lstStyle/>
        <a:p>
          <a:endParaRPr lang="en-US"/>
        </a:p>
      </dgm:t>
    </dgm:pt>
    <dgm:pt modelId="{D09B9CC0-2DF4-4AA9-BAE6-B90818BC86D9}">
      <dgm:prSet phldrT="[Text]" custT="1"/>
      <dgm:spPr>
        <a:noFill/>
        <a:ln>
          <a:noFill/>
        </a:ln>
      </dgm:spPr>
      <dgm:t>
        <a:bodyPr/>
        <a:lstStyle/>
        <a:p>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Also known as “crimes against a person, are based on the </a:t>
          </a:r>
          <a:r>
            <a:rPr lang="en-US" sz="2000" b="1" dirty="0" smtClean="0">
              <a:latin typeface="Times New Roman" panose="02020603050405020304" pitchFamily="18" charset="0"/>
              <a:ea typeface="Microsoft Himalaya" panose="01010100010101010101" pitchFamily="2" charset="0"/>
              <a:cs typeface="Times New Roman" panose="02020603050405020304" pitchFamily="18" charset="0"/>
            </a:rPr>
            <a:t>use of force or the threat of force. </a:t>
          </a:r>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Crimes that </a:t>
          </a:r>
          <a:r>
            <a:rPr lang="en-US" sz="2000" b="1" dirty="0" smtClean="0">
              <a:latin typeface="Times New Roman" panose="02020603050405020304" pitchFamily="18" charset="0"/>
              <a:ea typeface="Microsoft Himalaya" panose="01010100010101010101" pitchFamily="2" charset="0"/>
              <a:cs typeface="Times New Roman" panose="02020603050405020304" pitchFamily="18" charset="0"/>
            </a:rPr>
            <a:t>direct violence or the threat of violence against others. </a:t>
          </a:r>
          <a:endParaRPr lang="en-US" sz="2000" b="1" dirty="0">
            <a:latin typeface="Times New Roman" panose="02020603050405020304" pitchFamily="18" charset="0"/>
            <a:cs typeface="Times New Roman" panose="02020603050405020304" pitchFamily="18" charset="0"/>
          </a:endParaRPr>
        </a:p>
      </dgm:t>
    </dgm:pt>
    <dgm:pt modelId="{F6851BD4-DC48-47E5-A287-91FB73682302}" type="parTrans" cxnId="{556633F2-2E9E-46B3-A45A-DEC0B1D26782}">
      <dgm:prSet/>
      <dgm:spPr/>
      <dgm:t>
        <a:bodyPr/>
        <a:lstStyle/>
        <a:p>
          <a:endParaRPr lang="en-US"/>
        </a:p>
      </dgm:t>
    </dgm:pt>
    <dgm:pt modelId="{863371AF-0361-4A2A-84F6-66B9DCF2FD4D}" type="sibTrans" cxnId="{556633F2-2E9E-46B3-A45A-DEC0B1D26782}">
      <dgm:prSet/>
      <dgm:spPr/>
      <dgm:t>
        <a:bodyPr/>
        <a:lstStyle/>
        <a:p>
          <a:endParaRPr lang="en-US"/>
        </a:p>
      </dgm:t>
    </dgm:pt>
    <dgm:pt modelId="{EB80FF99-2679-423C-B882-A00E250BEBAD}">
      <dgm:prSet phldrT="[Text]" custT="1"/>
      <dgm:spPr>
        <a:noFill/>
        <a:ln>
          <a:noFill/>
        </a:ln>
      </dgm:spPr>
      <dgm:t>
        <a:bodyPr/>
        <a:lstStyle/>
        <a:p>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Include </a:t>
          </a:r>
          <a:r>
            <a:rPr lang="en-US" sz="2000" b="1" dirty="0" smtClean="0">
              <a:latin typeface="Times New Roman" panose="02020603050405020304" pitchFamily="18" charset="0"/>
              <a:ea typeface="Microsoft Himalaya" panose="01010100010101010101" pitchFamily="2" charset="0"/>
              <a:cs typeface="Times New Roman" panose="02020603050405020304" pitchFamily="18" charset="0"/>
            </a:rPr>
            <a:t>murders and manslaughter </a:t>
          </a:r>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(legally defined as “the willful killing of one human being by another”), aggravated assault (“an unlawful attack by one person upon another for the purpose of inflicting severe or aggravated bodily injury”), rape (“penetration without the consent of the victim”), and robbery (“taking or attempting to take anything of value from the care, custody, or control of a person or persons by force or threat of force or violence and/or putting the victim in fear”). </a:t>
          </a:r>
          <a:endParaRPr lang="en-US" sz="2000" dirty="0">
            <a:latin typeface="Times New Roman" panose="02020603050405020304" pitchFamily="18" charset="0"/>
            <a:cs typeface="Times New Roman" panose="02020603050405020304" pitchFamily="18" charset="0"/>
          </a:endParaRPr>
        </a:p>
      </dgm:t>
    </dgm:pt>
    <dgm:pt modelId="{51EF1BC2-3C91-480B-A0F6-A5EA85594297}" type="parTrans" cxnId="{7B7DAFCE-4418-4835-99D3-355A1FF7F0C6}">
      <dgm:prSet/>
      <dgm:spPr/>
      <dgm:t>
        <a:bodyPr/>
        <a:lstStyle/>
        <a:p>
          <a:endParaRPr lang="en-US"/>
        </a:p>
      </dgm:t>
    </dgm:pt>
    <dgm:pt modelId="{7EFB4D33-1E23-4F7B-B491-F3DDB2EBA800}" type="sibTrans" cxnId="{7B7DAFCE-4418-4835-99D3-355A1FF7F0C6}">
      <dgm:prSet/>
      <dgm:spPr/>
      <dgm:t>
        <a:bodyPr/>
        <a:lstStyle/>
        <a:p>
          <a:endParaRPr lang="en-US"/>
        </a:p>
      </dgm:t>
    </dgm:pt>
    <dgm:pt modelId="{A83CB69B-C25F-4438-8E34-A55B9107CE81}" type="pres">
      <dgm:prSet presAssocID="{CA500751-6FE0-4FF5-9553-5D8F151AA78D}" presName="linear" presStyleCnt="0">
        <dgm:presLayoutVars>
          <dgm:animLvl val="lvl"/>
          <dgm:resizeHandles val="exact"/>
        </dgm:presLayoutVars>
      </dgm:prSet>
      <dgm:spPr/>
      <dgm:t>
        <a:bodyPr/>
        <a:lstStyle/>
        <a:p>
          <a:endParaRPr lang="en-US"/>
        </a:p>
      </dgm:t>
    </dgm:pt>
    <dgm:pt modelId="{BA280074-28AD-42CF-9F73-2BAA49FDA4C9}" type="pres">
      <dgm:prSet presAssocID="{D2B95236-9706-4780-9CDD-A32D3728F451}" presName="parentText" presStyleLbl="node1" presStyleIdx="0" presStyleCnt="1" custScaleY="47405">
        <dgm:presLayoutVars>
          <dgm:chMax val="0"/>
          <dgm:bulletEnabled val="1"/>
        </dgm:presLayoutVars>
      </dgm:prSet>
      <dgm:spPr/>
      <dgm:t>
        <a:bodyPr/>
        <a:lstStyle/>
        <a:p>
          <a:endParaRPr lang="en-US"/>
        </a:p>
      </dgm:t>
    </dgm:pt>
    <dgm:pt modelId="{A034E6CE-4F68-4AF6-B159-C4CC9BE8CDB9}" type="pres">
      <dgm:prSet presAssocID="{D2B95236-9706-4780-9CDD-A32D3728F451}" presName="childText" presStyleLbl="revTx" presStyleIdx="0" presStyleCnt="1" custScaleY="118212">
        <dgm:presLayoutVars>
          <dgm:bulletEnabled val="1"/>
        </dgm:presLayoutVars>
      </dgm:prSet>
      <dgm:spPr/>
      <dgm:t>
        <a:bodyPr/>
        <a:lstStyle/>
        <a:p>
          <a:endParaRPr lang="en-US"/>
        </a:p>
      </dgm:t>
    </dgm:pt>
  </dgm:ptLst>
  <dgm:cxnLst>
    <dgm:cxn modelId="{556633F2-2E9E-46B3-A45A-DEC0B1D26782}" srcId="{D2B95236-9706-4780-9CDD-A32D3728F451}" destId="{D09B9CC0-2DF4-4AA9-BAE6-B90818BC86D9}" srcOrd="0" destOrd="0" parTransId="{F6851BD4-DC48-47E5-A287-91FB73682302}" sibTransId="{863371AF-0361-4A2A-84F6-66B9DCF2FD4D}"/>
    <dgm:cxn modelId="{29C97C68-F1DC-481C-9570-0F1829578727}" srcId="{CA500751-6FE0-4FF5-9553-5D8F151AA78D}" destId="{D2B95236-9706-4780-9CDD-A32D3728F451}" srcOrd="0" destOrd="0" parTransId="{7582F187-DA95-4602-89E0-C134BB4144DC}" sibTransId="{013F7B74-4216-4671-B8F7-24C817FE60AB}"/>
    <dgm:cxn modelId="{865FD90C-9EC6-4846-A20A-321F8E70A84D}" type="presOf" srcId="{D2B95236-9706-4780-9CDD-A32D3728F451}" destId="{BA280074-28AD-42CF-9F73-2BAA49FDA4C9}" srcOrd="0" destOrd="0" presId="urn:microsoft.com/office/officeart/2005/8/layout/vList2"/>
    <dgm:cxn modelId="{7B7DAFCE-4418-4835-99D3-355A1FF7F0C6}" srcId="{D2B95236-9706-4780-9CDD-A32D3728F451}" destId="{EB80FF99-2679-423C-B882-A00E250BEBAD}" srcOrd="1" destOrd="0" parTransId="{51EF1BC2-3C91-480B-A0F6-A5EA85594297}" sibTransId="{7EFB4D33-1E23-4F7B-B491-F3DDB2EBA800}"/>
    <dgm:cxn modelId="{012731DC-C4A8-49C9-A0B8-7BA57649AC19}" type="presOf" srcId="{D09B9CC0-2DF4-4AA9-BAE6-B90818BC86D9}" destId="{A034E6CE-4F68-4AF6-B159-C4CC9BE8CDB9}" srcOrd="0" destOrd="0" presId="urn:microsoft.com/office/officeart/2005/8/layout/vList2"/>
    <dgm:cxn modelId="{08502EF9-11D1-4522-A8CD-BD70C24E7928}" type="presOf" srcId="{EB80FF99-2679-423C-B882-A00E250BEBAD}" destId="{A034E6CE-4F68-4AF6-B159-C4CC9BE8CDB9}" srcOrd="0" destOrd="1" presId="urn:microsoft.com/office/officeart/2005/8/layout/vList2"/>
    <dgm:cxn modelId="{4CBF2C48-B266-4FD2-B8E1-6DDFDF971C7E}" type="presOf" srcId="{CA500751-6FE0-4FF5-9553-5D8F151AA78D}" destId="{A83CB69B-C25F-4438-8E34-A55B9107CE81}" srcOrd="0" destOrd="0" presId="urn:microsoft.com/office/officeart/2005/8/layout/vList2"/>
    <dgm:cxn modelId="{914C361B-4008-45DF-A781-B2B0B188C8AE}" type="presParOf" srcId="{A83CB69B-C25F-4438-8E34-A55B9107CE81}" destId="{BA280074-28AD-42CF-9F73-2BAA49FDA4C9}" srcOrd="0" destOrd="0" presId="urn:microsoft.com/office/officeart/2005/8/layout/vList2"/>
    <dgm:cxn modelId="{356A544C-DA20-4487-9CB6-63CF4B6FA17B}" type="presParOf" srcId="{A83CB69B-C25F-4438-8E34-A55B9107CE81}" destId="{A034E6CE-4F68-4AF6-B159-C4CC9BE8CDB9}"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66067C0-A704-4512-BFD5-58275CA4F74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E96A549-8500-47EC-B0BD-11214E8D2AF2}">
      <dgm:prSet phldrT="[Text]" custT="1"/>
      <dgm:spPr/>
      <dgm:t>
        <a:bodyPr/>
        <a:lstStyle/>
        <a:p>
          <a:pPr algn="ctr"/>
          <a:r>
            <a:rPr lang="en-US" sz="3200" b="1" i="0" dirty="0" smtClean="0">
              <a:latin typeface="Times New Roman" panose="02020603050405020304" pitchFamily="18" charset="0"/>
              <a:cs typeface="Times New Roman" panose="02020603050405020304" pitchFamily="18" charset="0"/>
            </a:rPr>
            <a:t>Nonviolent crimes</a:t>
          </a:r>
          <a:endParaRPr lang="en-US" sz="2000" dirty="0">
            <a:latin typeface="Times New Roman" panose="02020603050405020304" pitchFamily="18" charset="0"/>
            <a:ea typeface="Microsoft Himalaya" panose="01010100010101010101" pitchFamily="2" charset="0"/>
            <a:cs typeface="Times New Roman" panose="02020603050405020304" pitchFamily="18" charset="0"/>
          </a:endParaRPr>
        </a:p>
      </dgm:t>
    </dgm:pt>
    <dgm:pt modelId="{4257E497-90E2-43ED-9A83-D1F2B47B8AC4}" type="parTrans" cxnId="{A2F2395C-8B7C-4A16-924B-EF54D516069D}">
      <dgm:prSet/>
      <dgm:spPr/>
      <dgm:t>
        <a:bodyPr/>
        <a:lstStyle/>
        <a:p>
          <a:endParaRPr lang="en-US"/>
        </a:p>
      </dgm:t>
    </dgm:pt>
    <dgm:pt modelId="{6FCE1FB9-00F9-459F-B5BE-2CCE9A1A4076}" type="sibTrans" cxnId="{A2F2395C-8B7C-4A16-924B-EF54D516069D}">
      <dgm:prSet/>
      <dgm:spPr/>
      <dgm:t>
        <a:bodyPr/>
        <a:lstStyle/>
        <a:p>
          <a:endParaRPr lang="en-US"/>
        </a:p>
      </dgm:t>
    </dgm:pt>
    <dgm:pt modelId="{1232C56B-ED02-4C88-A4BD-3A7CA035CCF4}">
      <dgm:prSet phldrT="[Text]" custT="1"/>
      <dgm:spPr/>
      <dgm:t>
        <a:bodyPr/>
        <a:lstStyle/>
        <a:p>
          <a:pPr algn="l"/>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Involves the destruction or theft of property but do not use force or the threat of force. Crimes against property. </a:t>
          </a:r>
          <a:endParaRPr lang="en-US" sz="2000" dirty="0">
            <a:latin typeface="Times New Roman" panose="02020603050405020304" pitchFamily="18" charset="0"/>
            <a:ea typeface="Microsoft Himalaya" panose="01010100010101010101" pitchFamily="2" charset="0"/>
            <a:cs typeface="Times New Roman" panose="02020603050405020304" pitchFamily="18" charset="0"/>
          </a:endParaRPr>
        </a:p>
      </dgm:t>
    </dgm:pt>
    <dgm:pt modelId="{17A105E9-13CE-434A-927A-CCB932BBA980}" type="parTrans" cxnId="{D1222686-CD8A-40B8-8B0A-9CC0D0B56636}">
      <dgm:prSet/>
      <dgm:spPr/>
      <dgm:t>
        <a:bodyPr/>
        <a:lstStyle/>
        <a:p>
          <a:endParaRPr lang="en-US"/>
        </a:p>
      </dgm:t>
    </dgm:pt>
    <dgm:pt modelId="{FEA84BC2-8A64-4E43-895C-CF2609555892}" type="sibTrans" cxnId="{D1222686-CD8A-40B8-8B0A-9CC0D0B56636}">
      <dgm:prSet/>
      <dgm:spPr/>
      <dgm:t>
        <a:bodyPr/>
        <a:lstStyle/>
        <a:p>
          <a:endParaRPr lang="en-US"/>
        </a:p>
      </dgm:t>
    </dgm:pt>
    <dgm:pt modelId="{FDAD00C4-7B64-42CC-9CD4-DAEFDB5C4C48}">
      <dgm:prSet phldrT="[Text]" custT="1"/>
      <dgm:spPr/>
      <dgm:t>
        <a:bodyPr/>
        <a:lstStyle/>
        <a:p>
          <a:pPr algn="l"/>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Includes vandalism burglary (“the unlawful entry of a structure to commit a [serious crime] or a theft”), larceny theft (“the unlawful taking, carrying, leading, or riding away of property from the possession of another”), auto theft (“the theft or attempted theft of a motor vehicle”), and arson (“any willful or malicious burning or attempt to burn the personal property of another”). </a:t>
          </a:r>
          <a:endParaRPr lang="en-US" sz="2000" dirty="0">
            <a:latin typeface="Times New Roman" panose="02020603050405020304" pitchFamily="18" charset="0"/>
            <a:ea typeface="Microsoft Himalaya" panose="01010100010101010101" pitchFamily="2" charset="0"/>
            <a:cs typeface="Times New Roman" panose="02020603050405020304" pitchFamily="18" charset="0"/>
          </a:endParaRPr>
        </a:p>
      </dgm:t>
    </dgm:pt>
    <dgm:pt modelId="{02AE24F4-10E8-4DF5-9BC2-A6894E98D51F}" type="parTrans" cxnId="{5E8E2DCE-7A9F-492B-83A9-CB61A2BACADC}">
      <dgm:prSet/>
      <dgm:spPr/>
      <dgm:t>
        <a:bodyPr/>
        <a:lstStyle/>
        <a:p>
          <a:endParaRPr lang="en-US"/>
        </a:p>
      </dgm:t>
    </dgm:pt>
    <dgm:pt modelId="{2EC55BE2-E513-4256-A73D-5EE866C1E1C8}" type="sibTrans" cxnId="{5E8E2DCE-7A9F-492B-83A9-CB61A2BACADC}">
      <dgm:prSet/>
      <dgm:spPr/>
      <dgm:t>
        <a:bodyPr/>
        <a:lstStyle/>
        <a:p>
          <a:endParaRPr lang="en-US"/>
        </a:p>
      </dgm:t>
    </dgm:pt>
    <dgm:pt modelId="{A0699F4E-F7FE-413C-B5DD-5100E4346C0F}">
      <dgm:prSet phldrT="[Text]" custT="1"/>
      <dgm:spPr/>
      <dgm:t>
        <a:bodyPr/>
        <a:lstStyle/>
        <a:p>
          <a:pPr algn="l"/>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Involve theft of property belonging to others.</a:t>
          </a:r>
          <a:endParaRPr lang="en-US" sz="2000" dirty="0">
            <a:latin typeface="Times New Roman" panose="02020603050405020304" pitchFamily="18" charset="0"/>
            <a:ea typeface="Microsoft Himalaya" panose="01010100010101010101" pitchFamily="2" charset="0"/>
            <a:cs typeface="Times New Roman" panose="02020603050405020304" pitchFamily="18" charset="0"/>
          </a:endParaRPr>
        </a:p>
      </dgm:t>
    </dgm:pt>
    <dgm:pt modelId="{214C3786-8896-454F-A754-FF74B08A87FE}" type="sibTrans" cxnId="{C67CD76C-7E6A-496B-9436-C410C3541FD1}">
      <dgm:prSet/>
      <dgm:spPr/>
      <dgm:t>
        <a:bodyPr/>
        <a:lstStyle/>
        <a:p>
          <a:endParaRPr lang="en-US"/>
        </a:p>
      </dgm:t>
    </dgm:pt>
    <dgm:pt modelId="{835885AB-6ECC-4F90-88EA-28385AE2965A}" type="parTrans" cxnId="{C67CD76C-7E6A-496B-9436-C410C3541FD1}">
      <dgm:prSet/>
      <dgm:spPr/>
      <dgm:t>
        <a:bodyPr/>
        <a:lstStyle/>
        <a:p>
          <a:endParaRPr lang="en-US"/>
        </a:p>
      </dgm:t>
    </dgm:pt>
    <dgm:pt modelId="{5D172A3E-4505-4A2E-BAD5-1DE11844450D}">
      <dgm:prSet phldrT="[Text]" custT="1"/>
      <dgm:spPr/>
      <dgm:t>
        <a:bodyPr/>
        <a:lstStyle/>
        <a:p>
          <a:pPr algn="l"/>
          <a:endParaRPr lang="en-US" sz="2000" dirty="0">
            <a:latin typeface="Times New Roman" panose="02020603050405020304" pitchFamily="18" charset="0"/>
            <a:ea typeface="Microsoft Himalaya" panose="01010100010101010101" pitchFamily="2" charset="0"/>
            <a:cs typeface="Times New Roman" panose="02020603050405020304" pitchFamily="18" charset="0"/>
          </a:endParaRPr>
        </a:p>
      </dgm:t>
    </dgm:pt>
    <dgm:pt modelId="{A3868049-B1B2-4C26-9C38-324BD360C730}" type="sibTrans" cxnId="{EB7FD4FB-98E9-4023-97E0-509190785033}">
      <dgm:prSet/>
      <dgm:spPr/>
      <dgm:t>
        <a:bodyPr/>
        <a:lstStyle/>
        <a:p>
          <a:endParaRPr lang="en-US"/>
        </a:p>
      </dgm:t>
    </dgm:pt>
    <dgm:pt modelId="{9F96C4BD-89FD-4DE1-A21C-E878F3421C4A}" type="parTrans" cxnId="{EB7FD4FB-98E9-4023-97E0-509190785033}">
      <dgm:prSet/>
      <dgm:spPr/>
      <dgm:t>
        <a:bodyPr/>
        <a:lstStyle/>
        <a:p>
          <a:endParaRPr lang="en-US"/>
        </a:p>
      </dgm:t>
    </dgm:pt>
    <dgm:pt modelId="{10E60D44-8408-4986-BF5A-753780791F5F}" type="pres">
      <dgm:prSet presAssocID="{E66067C0-A704-4512-BFD5-58275CA4F741}" presName="linear" presStyleCnt="0">
        <dgm:presLayoutVars>
          <dgm:animLvl val="lvl"/>
          <dgm:resizeHandles val="exact"/>
        </dgm:presLayoutVars>
      </dgm:prSet>
      <dgm:spPr/>
      <dgm:t>
        <a:bodyPr/>
        <a:lstStyle/>
        <a:p>
          <a:endParaRPr lang="en-US"/>
        </a:p>
      </dgm:t>
    </dgm:pt>
    <dgm:pt modelId="{BA314FD1-F4AD-4D07-8D40-D48DEECB6D78}" type="pres">
      <dgm:prSet presAssocID="{AE96A549-8500-47EC-B0BD-11214E8D2AF2}" presName="parentText" presStyleLbl="node1" presStyleIdx="0" presStyleCnt="1" custScaleY="169421" custLinFactNeighborX="956" custLinFactNeighborY="1410">
        <dgm:presLayoutVars>
          <dgm:chMax val="0"/>
          <dgm:bulletEnabled val="1"/>
        </dgm:presLayoutVars>
      </dgm:prSet>
      <dgm:spPr/>
      <dgm:t>
        <a:bodyPr/>
        <a:lstStyle/>
        <a:p>
          <a:endParaRPr lang="en-US"/>
        </a:p>
      </dgm:t>
    </dgm:pt>
    <dgm:pt modelId="{483D69A6-0366-4C9A-991C-A211AE0FBE1E}" type="pres">
      <dgm:prSet presAssocID="{AE96A549-8500-47EC-B0BD-11214E8D2AF2}" presName="childText" presStyleLbl="revTx" presStyleIdx="0" presStyleCnt="1" custScaleY="143836">
        <dgm:presLayoutVars>
          <dgm:bulletEnabled val="1"/>
        </dgm:presLayoutVars>
      </dgm:prSet>
      <dgm:spPr/>
      <dgm:t>
        <a:bodyPr/>
        <a:lstStyle/>
        <a:p>
          <a:endParaRPr lang="en-US"/>
        </a:p>
      </dgm:t>
    </dgm:pt>
  </dgm:ptLst>
  <dgm:cxnLst>
    <dgm:cxn modelId="{B9DCDDC8-8A8B-4DBF-9A82-44A169FA527A}" type="presOf" srcId="{E66067C0-A704-4512-BFD5-58275CA4F741}" destId="{10E60D44-8408-4986-BF5A-753780791F5F}" srcOrd="0" destOrd="0" presId="urn:microsoft.com/office/officeart/2005/8/layout/vList2"/>
    <dgm:cxn modelId="{C67CD76C-7E6A-496B-9436-C410C3541FD1}" srcId="{AE96A549-8500-47EC-B0BD-11214E8D2AF2}" destId="{A0699F4E-F7FE-413C-B5DD-5100E4346C0F}" srcOrd="1" destOrd="0" parTransId="{835885AB-6ECC-4F90-88EA-28385AE2965A}" sibTransId="{214C3786-8896-454F-A754-FF74B08A87FE}"/>
    <dgm:cxn modelId="{45E9D801-F956-4A49-8692-C4E7AC2553B7}" type="presOf" srcId="{FDAD00C4-7B64-42CC-9CD4-DAEFDB5C4C48}" destId="{483D69A6-0366-4C9A-991C-A211AE0FBE1E}" srcOrd="0" destOrd="3" presId="urn:microsoft.com/office/officeart/2005/8/layout/vList2"/>
    <dgm:cxn modelId="{D1AA3E9C-0119-43F6-80B0-F0EC21869E57}" type="presOf" srcId="{AE96A549-8500-47EC-B0BD-11214E8D2AF2}" destId="{BA314FD1-F4AD-4D07-8D40-D48DEECB6D78}" srcOrd="0" destOrd="0" presId="urn:microsoft.com/office/officeart/2005/8/layout/vList2"/>
    <dgm:cxn modelId="{D1222686-CD8A-40B8-8B0A-9CC0D0B56636}" srcId="{AE96A549-8500-47EC-B0BD-11214E8D2AF2}" destId="{1232C56B-ED02-4C88-A4BD-3A7CA035CCF4}" srcOrd="2" destOrd="0" parTransId="{17A105E9-13CE-434A-927A-CCB932BBA980}" sibTransId="{FEA84BC2-8A64-4E43-895C-CF2609555892}"/>
    <dgm:cxn modelId="{5E8E2DCE-7A9F-492B-83A9-CB61A2BACADC}" srcId="{AE96A549-8500-47EC-B0BD-11214E8D2AF2}" destId="{FDAD00C4-7B64-42CC-9CD4-DAEFDB5C4C48}" srcOrd="3" destOrd="0" parTransId="{02AE24F4-10E8-4DF5-9BC2-A6894E98D51F}" sibTransId="{2EC55BE2-E513-4256-A73D-5EE866C1E1C8}"/>
    <dgm:cxn modelId="{4C3AC230-D541-431E-9F45-ADA202009D6C}" type="presOf" srcId="{A0699F4E-F7FE-413C-B5DD-5100E4346C0F}" destId="{483D69A6-0366-4C9A-991C-A211AE0FBE1E}" srcOrd="0" destOrd="1" presId="urn:microsoft.com/office/officeart/2005/8/layout/vList2"/>
    <dgm:cxn modelId="{EB7FD4FB-98E9-4023-97E0-509190785033}" srcId="{AE96A549-8500-47EC-B0BD-11214E8D2AF2}" destId="{5D172A3E-4505-4A2E-BAD5-1DE11844450D}" srcOrd="0" destOrd="0" parTransId="{9F96C4BD-89FD-4DE1-A21C-E878F3421C4A}" sibTransId="{A3868049-B1B2-4C26-9C38-324BD360C730}"/>
    <dgm:cxn modelId="{A2F2395C-8B7C-4A16-924B-EF54D516069D}" srcId="{E66067C0-A704-4512-BFD5-58275CA4F741}" destId="{AE96A549-8500-47EC-B0BD-11214E8D2AF2}" srcOrd="0" destOrd="0" parTransId="{4257E497-90E2-43ED-9A83-D1F2B47B8AC4}" sibTransId="{6FCE1FB9-00F9-459F-B5BE-2CCE9A1A4076}"/>
    <dgm:cxn modelId="{2A7403F1-645A-45D6-852F-9D5408175675}" type="presOf" srcId="{1232C56B-ED02-4C88-A4BD-3A7CA035CCF4}" destId="{483D69A6-0366-4C9A-991C-A211AE0FBE1E}" srcOrd="0" destOrd="2" presId="urn:microsoft.com/office/officeart/2005/8/layout/vList2"/>
    <dgm:cxn modelId="{F9DDA212-0A3D-4854-BEAB-33D056EEF4BC}" type="presOf" srcId="{5D172A3E-4505-4A2E-BAD5-1DE11844450D}" destId="{483D69A6-0366-4C9A-991C-A211AE0FBE1E}" srcOrd="0" destOrd="0" presId="urn:microsoft.com/office/officeart/2005/8/layout/vList2"/>
    <dgm:cxn modelId="{C3D81384-46D1-44CA-B3AF-16D9C645A1E1}" type="presParOf" srcId="{10E60D44-8408-4986-BF5A-753780791F5F}" destId="{BA314FD1-F4AD-4D07-8D40-D48DEECB6D78}" srcOrd="0" destOrd="0" presId="urn:microsoft.com/office/officeart/2005/8/layout/vList2"/>
    <dgm:cxn modelId="{8292CE03-EDE0-45EC-9590-AAAEE8F4F766}" type="presParOf" srcId="{10E60D44-8408-4986-BF5A-753780791F5F}" destId="{483D69A6-0366-4C9A-991C-A211AE0FBE1E}"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D180A7-591D-40A6-8CBF-9B58F50BDFD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CB7F4A3-C00C-4202-9846-BA002DE20609}">
      <dgm:prSet phldrT="[Text]"/>
      <dgm:spPr>
        <a:solidFill>
          <a:srgbClr val="FFC000"/>
        </a:solidFill>
      </dgm:spPr>
      <dgm:t>
        <a:bodyPr/>
        <a:lstStyle/>
        <a:p>
          <a:pPr algn="ctr"/>
          <a:r>
            <a:rPr lang="en-US" b="1" dirty="0" smtClean="0">
              <a:solidFill>
                <a:schemeClr val="tx1"/>
              </a:solidFill>
              <a:latin typeface="Times New Roman" panose="02020603050405020304" pitchFamily="18" charset="0"/>
              <a:cs typeface="Times New Roman" panose="02020603050405020304" pitchFamily="18" charset="0"/>
            </a:rPr>
            <a:t>Street Crimes</a:t>
          </a:r>
          <a:endParaRPr lang="en-US" b="1" dirty="0">
            <a:solidFill>
              <a:schemeClr val="tx1"/>
            </a:solidFill>
            <a:latin typeface="Times New Roman" panose="02020603050405020304" pitchFamily="18" charset="0"/>
            <a:cs typeface="Times New Roman" panose="02020603050405020304" pitchFamily="18" charset="0"/>
          </a:endParaRPr>
        </a:p>
      </dgm:t>
    </dgm:pt>
    <dgm:pt modelId="{38DF372E-1EE7-4F7C-B408-4458550863FF}" type="parTrans" cxnId="{C0F4CA76-F5B3-4E2C-AADD-414F2556DACA}">
      <dgm:prSet/>
      <dgm:spPr/>
      <dgm:t>
        <a:bodyPr/>
        <a:lstStyle/>
        <a:p>
          <a:endParaRPr lang="en-US"/>
        </a:p>
      </dgm:t>
    </dgm:pt>
    <dgm:pt modelId="{45B5F69A-D10C-40D5-85D6-DE6F9E915BBB}" type="sibTrans" cxnId="{C0F4CA76-F5B3-4E2C-AADD-414F2556DACA}">
      <dgm:prSet/>
      <dgm:spPr/>
      <dgm:t>
        <a:bodyPr/>
        <a:lstStyle/>
        <a:p>
          <a:endParaRPr lang="en-US"/>
        </a:p>
      </dgm:t>
    </dgm:pt>
    <dgm:pt modelId="{9BF52C8B-C2AB-426E-A329-3D9476C39A8E}">
      <dgm:prSet phldrT="[Text]"/>
      <dgm:spPr/>
      <dgm:t>
        <a:bodyPr/>
        <a:lstStyle/>
        <a:p>
          <a:r>
            <a:rPr lang="en-US" b="0" i="0" dirty="0" smtClean="0">
              <a:latin typeface="Times New Roman" panose="02020603050405020304" pitchFamily="18" charset="0"/>
              <a:cs typeface="Times New Roman" panose="02020603050405020304" pitchFamily="18" charset="0"/>
            </a:rPr>
            <a:t>offenses committed by ordinary people against other people or organizations, usually in public spaces. </a:t>
          </a:r>
          <a:endParaRPr lang="en-US" dirty="0">
            <a:latin typeface="Times New Roman" panose="02020603050405020304" pitchFamily="18" charset="0"/>
            <a:cs typeface="Times New Roman" panose="02020603050405020304" pitchFamily="18" charset="0"/>
          </a:endParaRPr>
        </a:p>
      </dgm:t>
    </dgm:pt>
    <dgm:pt modelId="{109D052D-D953-4ACC-944A-C5A3182DDE72}" type="parTrans" cxnId="{195F0316-63A9-480B-A85B-ABFAF0B94A2E}">
      <dgm:prSet/>
      <dgm:spPr/>
      <dgm:t>
        <a:bodyPr/>
        <a:lstStyle/>
        <a:p>
          <a:endParaRPr lang="en-US"/>
        </a:p>
      </dgm:t>
    </dgm:pt>
    <dgm:pt modelId="{3CCDC35D-0991-489A-A2D7-60BD2ACC43E0}" type="sibTrans" cxnId="{195F0316-63A9-480B-A85B-ABFAF0B94A2E}">
      <dgm:prSet/>
      <dgm:spPr/>
      <dgm:t>
        <a:bodyPr/>
        <a:lstStyle/>
        <a:p>
          <a:endParaRPr lang="en-US"/>
        </a:p>
      </dgm:t>
    </dgm:pt>
    <dgm:pt modelId="{22B1F2DB-05E8-4D7E-BA18-14F0BF562A04}" type="pres">
      <dgm:prSet presAssocID="{3FD180A7-591D-40A6-8CBF-9B58F50BDFD1}" presName="linear" presStyleCnt="0">
        <dgm:presLayoutVars>
          <dgm:animLvl val="lvl"/>
          <dgm:resizeHandles val="exact"/>
        </dgm:presLayoutVars>
      </dgm:prSet>
      <dgm:spPr/>
      <dgm:t>
        <a:bodyPr/>
        <a:lstStyle/>
        <a:p>
          <a:endParaRPr lang="en-US"/>
        </a:p>
      </dgm:t>
    </dgm:pt>
    <dgm:pt modelId="{07AFB95F-BE59-499B-85CE-77E317ED9790}" type="pres">
      <dgm:prSet presAssocID="{3CB7F4A3-C00C-4202-9846-BA002DE20609}" presName="parentText" presStyleLbl="node1" presStyleIdx="0" presStyleCnt="1">
        <dgm:presLayoutVars>
          <dgm:chMax val="0"/>
          <dgm:bulletEnabled val="1"/>
        </dgm:presLayoutVars>
      </dgm:prSet>
      <dgm:spPr/>
      <dgm:t>
        <a:bodyPr/>
        <a:lstStyle/>
        <a:p>
          <a:endParaRPr lang="en-US"/>
        </a:p>
      </dgm:t>
    </dgm:pt>
    <dgm:pt modelId="{15FBABAD-BBAB-4996-8D94-40F9B7CCDAC0}" type="pres">
      <dgm:prSet presAssocID="{3CB7F4A3-C00C-4202-9846-BA002DE20609}" presName="childText" presStyleLbl="revTx" presStyleIdx="0" presStyleCnt="1">
        <dgm:presLayoutVars>
          <dgm:bulletEnabled val="1"/>
        </dgm:presLayoutVars>
      </dgm:prSet>
      <dgm:spPr/>
      <dgm:t>
        <a:bodyPr/>
        <a:lstStyle/>
        <a:p>
          <a:endParaRPr lang="en-US"/>
        </a:p>
      </dgm:t>
    </dgm:pt>
  </dgm:ptLst>
  <dgm:cxnLst>
    <dgm:cxn modelId="{FB32C860-E7F6-487B-8915-D08F59DC3CC1}" type="presOf" srcId="{3FD180A7-591D-40A6-8CBF-9B58F50BDFD1}" destId="{22B1F2DB-05E8-4D7E-BA18-14F0BF562A04}" srcOrd="0" destOrd="0" presId="urn:microsoft.com/office/officeart/2005/8/layout/vList2"/>
    <dgm:cxn modelId="{C0F4CA76-F5B3-4E2C-AADD-414F2556DACA}" srcId="{3FD180A7-591D-40A6-8CBF-9B58F50BDFD1}" destId="{3CB7F4A3-C00C-4202-9846-BA002DE20609}" srcOrd="0" destOrd="0" parTransId="{38DF372E-1EE7-4F7C-B408-4458550863FF}" sibTransId="{45B5F69A-D10C-40D5-85D6-DE6F9E915BBB}"/>
    <dgm:cxn modelId="{BD4E0843-2277-4DC5-A1E7-DD5DAF1E21A4}" type="presOf" srcId="{3CB7F4A3-C00C-4202-9846-BA002DE20609}" destId="{07AFB95F-BE59-499B-85CE-77E317ED9790}" srcOrd="0" destOrd="0" presId="urn:microsoft.com/office/officeart/2005/8/layout/vList2"/>
    <dgm:cxn modelId="{195F0316-63A9-480B-A85B-ABFAF0B94A2E}" srcId="{3CB7F4A3-C00C-4202-9846-BA002DE20609}" destId="{9BF52C8B-C2AB-426E-A329-3D9476C39A8E}" srcOrd="0" destOrd="0" parTransId="{109D052D-D953-4ACC-944A-C5A3182DDE72}" sibTransId="{3CCDC35D-0991-489A-A2D7-60BD2ACC43E0}"/>
    <dgm:cxn modelId="{83C279B9-6870-405B-A235-A38FDFFBBFBD}" type="presOf" srcId="{9BF52C8B-C2AB-426E-A329-3D9476C39A8E}" destId="{15FBABAD-BBAB-4996-8D94-40F9B7CCDAC0}" srcOrd="0" destOrd="0" presId="urn:microsoft.com/office/officeart/2005/8/layout/vList2"/>
    <dgm:cxn modelId="{2558A4D7-8A87-4D3C-ABA8-6627346CEF6D}" type="presParOf" srcId="{22B1F2DB-05E8-4D7E-BA18-14F0BF562A04}" destId="{07AFB95F-BE59-499B-85CE-77E317ED9790}" srcOrd="0" destOrd="0" presId="urn:microsoft.com/office/officeart/2005/8/layout/vList2"/>
    <dgm:cxn modelId="{CDE9E973-7199-4E15-B9AA-D5A40F42D64D}" type="presParOf" srcId="{22B1F2DB-05E8-4D7E-BA18-14F0BF562A04}" destId="{15FBABAD-BBAB-4996-8D94-40F9B7CCDAC0}"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ECC34EE-C3C8-42C7-B775-2AA36344B189}"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F6F70201-AABF-444C-BA94-BCE8A7E78D3C}">
      <dgm:prSet phldrT="[Text]" custT="1"/>
      <dgm:spPr>
        <a:solidFill>
          <a:srgbClr val="FFFF99"/>
        </a:solidFill>
      </dgm:spPr>
      <dgm:t>
        <a:bodyPr/>
        <a:lstStyle/>
        <a:p>
          <a:pPr algn="ctr"/>
          <a:r>
            <a:rPr lang="en-US" sz="2800" b="1" dirty="0" smtClean="0">
              <a:latin typeface="Times New Roman" panose="02020603050405020304" pitchFamily="18" charset="0"/>
              <a:ea typeface="Microsoft Himalaya" panose="01010100010101010101" pitchFamily="2" charset="0"/>
              <a:cs typeface="Times New Roman" panose="02020603050405020304" pitchFamily="18" charset="0"/>
            </a:rPr>
            <a:t>Victimless Crimes</a:t>
          </a:r>
          <a:endParaRPr lang="en-US" sz="1600" dirty="0">
            <a:latin typeface="Times New Roman" panose="02020603050405020304" pitchFamily="18" charset="0"/>
            <a:cs typeface="Times New Roman" panose="02020603050405020304" pitchFamily="18" charset="0"/>
          </a:endParaRPr>
        </a:p>
      </dgm:t>
    </dgm:pt>
    <dgm:pt modelId="{0381756C-2219-4173-A4DD-5C0F9FA49170}" type="parTrans" cxnId="{CC514FA9-6753-4F8D-B15B-FE577025300E}">
      <dgm:prSet/>
      <dgm:spPr/>
      <dgm:t>
        <a:bodyPr/>
        <a:lstStyle/>
        <a:p>
          <a:endParaRPr lang="en-US"/>
        </a:p>
      </dgm:t>
    </dgm:pt>
    <dgm:pt modelId="{F4AADC93-7C44-423D-A01C-0163C57907F5}" type="sibTrans" cxnId="{CC514FA9-6753-4F8D-B15B-FE577025300E}">
      <dgm:prSet/>
      <dgm:spPr/>
      <dgm:t>
        <a:bodyPr/>
        <a:lstStyle/>
        <a:p>
          <a:endParaRPr lang="en-US"/>
        </a:p>
      </dgm:t>
    </dgm:pt>
    <dgm:pt modelId="{EBA0A8D5-FFF2-4499-B8E4-0F6FA572ADCD}">
      <dgm:prSet phldrT="[Text]" custT="1"/>
      <dgm:spPr/>
      <dgm:t>
        <a:bodyPr/>
        <a:lstStyle/>
        <a:p>
          <a:pPr algn="l"/>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Also called </a:t>
          </a:r>
          <a:r>
            <a:rPr lang="en-US" sz="2000" b="1" dirty="0" smtClean="0">
              <a:latin typeface="Times New Roman" panose="02020603050405020304" pitchFamily="18" charset="0"/>
              <a:ea typeface="Microsoft Himalaya" panose="01010100010101010101" pitchFamily="2" charset="0"/>
              <a:cs typeface="Times New Roman" panose="02020603050405020304" pitchFamily="18" charset="0"/>
            </a:rPr>
            <a:t>crimes without complaint. </a:t>
          </a:r>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A third category of offenses not included in major crime indexes.</a:t>
          </a:r>
          <a:endParaRPr lang="en-US" sz="2000" dirty="0">
            <a:latin typeface="Times New Roman" panose="02020603050405020304" pitchFamily="18" charset="0"/>
            <a:cs typeface="Times New Roman" panose="02020603050405020304" pitchFamily="18" charset="0"/>
          </a:endParaRPr>
        </a:p>
      </dgm:t>
    </dgm:pt>
    <dgm:pt modelId="{027D24C0-DCFD-464D-91CA-664295D171F4}" type="parTrans" cxnId="{BC7AE32A-825D-42F8-A3C6-65D957E5DEDE}">
      <dgm:prSet/>
      <dgm:spPr/>
      <dgm:t>
        <a:bodyPr/>
        <a:lstStyle/>
        <a:p>
          <a:endParaRPr lang="en-US"/>
        </a:p>
      </dgm:t>
    </dgm:pt>
    <dgm:pt modelId="{5AFD5A02-7A5F-4570-80DF-3F0B2E307051}" type="sibTrans" cxnId="{BC7AE32A-825D-42F8-A3C6-65D957E5DEDE}">
      <dgm:prSet/>
      <dgm:spPr/>
      <dgm:t>
        <a:bodyPr/>
        <a:lstStyle/>
        <a:p>
          <a:endParaRPr lang="en-US"/>
        </a:p>
      </dgm:t>
    </dgm:pt>
    <dgm:pt modelId="{4C293E90-DFCD-41E3-8AA1-FBAD26C5ACBB}">
      <dgm:prSet phldrT="[Text]" custT="1"/>
      <dgm:spPr/>
      <dgm:t>
        <a:bodyPr/>
        <a:lstStyle/>
        <a:p>
          <a:pPr algn="l"/>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When the </a:t>
          </a:r>
          <a:r>
            <a:rPr lang="en-US" sz="2000" b="1" dirty="0" smtClean="0">
              <a:latin typeface="Times New Roman" panose="02020603050405020304" pitchFamily="18" charset="0"/>
              <a:ea typeface="Microsoft Himalaya" panose="01010100010101010101" pitchFamily="2" charset="0"/>
              <a:cs typeface="Times New Roman" panose="02020603050405020304" pitchFamily="18" charset="0"/>
            </a:rPr>
            <a:t>perpetrator is not explicitly harming another person. </a:t>
          </a:r>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While some claim acts like these are victimless, others argue that they actually do harm society. Prostitution may foster abuse toward women by clients or pimps. Drug use may increase the likelihood of employee absences. </a:t>
          </a:r>
          <a:endParaRPr lang="en-US" sz="2000" dirty="0">
            <a:latin typeface="Times New Roman" panose="02020603050405020304" pitchFamily="18" charset="0"/>
            <a:cs typeface="Times New Roman" panose="02020603050405020304" pitchFamily="18" charset="0"/>
          </a:endParaRPr>
        </a:p>
      </dgm:t>
    </dgm:pt>
    <dgm:pt modelId="{9BB65292-44CE-4A89-8AF7-715318127AAE}" type="parTrans" cxnId="{B9B73F6D-EB6D-4EE9-9F6A-67C6DE20AA0F}">
      <dgm:prSet/>
      <dgm:spPr/>
      <dgm:t>
        <a:bodyPr/>
        <a:lstStyle/>
        <a:p>
          <a:endParaRPr lang="en-US"/>
        </a:p>
      </dgm:t>
    </dgm:pt>
    <dgm:pt modelId="{5C6526A8-9F73-4153-967D-CAC5A2CC0CFB}" type="sibTrans" cxnId="{B9B73F6D-EB6D-4EE9-9F6A-67C6DE20AA0F}">
      <dgm:prSet/>
      <dgm:spPr/>
      <dgm:t>
        <a:bodyPr/>
        <a:lstStyle/>
        <a:p>
          <a:endParaRPr lang="en-US"/>
        </a:p>
      </dgm:t>
    </dgm:pt>
    <dgm:pt modelId="{2F41116A-8AC6-4A00-9D29-A45284C18629}">
      <dgm:prSet phldrT="[Text]" custT="1"/>
      <dgm:spPr/>
      <dgm:t>
        <a:bodyPr/>
        <a:lstStyle/>
        <a:p>
          <a:pPr algn="l"/>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Violations of law in which there are no obvious victims. </a:t>
          </a:r>
          <a:endParaRPr lang="en-US" sz="2000" dirty="0">
            <a:latin typeface="Times New Roman" panose="02020603050405020304" pitchFamily="18" charset="0"/>
            <a:cs typeface="Times New Roman" panose="02020603050405020304" pitchFamily="18" charset="0"/>
          </a:endParaRPr>
        </a:p>
      </dgm:t>
    </dgm:pt>
    <dgm:pt modelId="{C2CDE4B9-4540-4D9D-B345-B6D5E7BD4648}" type="parTrans" cxnId="{9367C456-D7F2-4F52-96C0-52E00222577A}">
      <dgm:prSet/>
      <dgm:spPr/>
      <dgm:t>
        <a:bodyPr/>
        <a:lstStyle/>
        <a:p>
          <a:endParaRPr lang="en-US"/>
        </a:p>
      </dgm:t>
    </dgm:pt>
    <dgm:pt modelId="{B3F12F83-E219-42F3-8BA7-D76F39C3F279}" type="sibTrans" cxnId="{9367C456-D7F2-4F52-96C0-52E00222577A}">
      <dgm:prSet/>
      <dgm:spPr/>
      <dgm:t>
        <a:bodyPr/>
        <a:lstStyle/>
        <a:p>
          <a:endParaRPr lang="en-US"/>
        </a:p>
      </dgm:t>
    </dgm:pt>
    <dgm:pt modelId="{C12311C8-A96E-4123-95A8-0B103507A1F5}">
      <dgm:prSet phldrT="[Text]" custT="1"/>
      <dgm:spPr/>
      <dgm:t>
        <a:bodyPr/>
        <a:lstStyle/>
        <a:p>
          <a:pPr algn="l"/>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Includes illegal drug use, prostitution and gambling. </a:t>
          </a:r>
          <a:endParaRPr lang="en-US" sz="2000" dirty="0">
            <a:latin typeface="Times New Roman" panose="02020603050405020304" pitchFamily="18" charset="0"/>
            <a:cs typeface="Times New Roman" panose="02020603050405020304" pitchFamily="18" charset="0"/>
          </a:endParaRPr>
        </a:p>
      </dgm:t>
    </dgm:pt>
    <dgm:pt modelId="{23198727-84BE-4078-9DA8-EFD89E8F11B6}" type="parTrans" cxnId="{4DE076F0-059B-4E6E-8742-695239D48953}">
      <dgm:prSet/>
      <dgm:spPr/>
      <dgm:t>
        <a:bodyPr/>
        <a:lstStyle/>
        <a:p>
          <a:endParaRPr lang="en-US"/>
        </a:p>
      </dgm:t>
    </dgm:pt>
    <dgm:pt modelId="{673A4C01-2C3C-401B-A456-BC812F6505CD}" type="sibTrans" cxnId="{4DE076F0-059B-4E6E-8742-695239D48953}">
      <dgm:prSet/>
      <dgm:spPr/>
      <dgm:t>
        <a:bodyPr/>
        <a:lstStyle/>
        <a:p>
          <a:endParaRPr lang="en-US"/>
        </a:p>
      </dgm:t>
    </dgm:pt>
    <dgm:pt modelId="{C8507029-3C65-4A9C-BBFB-0C2610DB6093}">
      <dgm:prSet phldrT="[Text]" custT="1"/>
      <dgm:spPr/>
      <dgm:t>
        <a:bodyPr/>
        <a:lstStyle/>
        <a:p>
          <a:pPr algn="l"/>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The term “victimless crime” is misleading, however. Perhaps it is more correct to say that people who commit such crimes are both offenders and victims. </a:t>
          </a:r>
        </a:p>
        <a:p>
          <a:pPr algn="l"/>
          <a:endParaRPr lang="en-US" sz="2000" dirty="0">
            <a:latin typeface="Times New Roman" panose="02020603050405020304" pitchFamily="18" charset="0"/>
            <a:cs typeface="Times New Roman" panose="02020603050405020304" pitchFamily="18" charset="0"/>
          </a:endParaRPr>
        </a:p>
      </dgm:t>
    </dgm:pt>
    <dgm:pt modelId="{E2805382-CCA9-41DE-9ABA-70CC309ADF90}" type="parTrans" cxnId="{B5FC55A5-35E3-4358-B95F-F7F2C8CE9FAA}">
      <dgm:prSet/>
      <dgm:spPr/>
      <dgm:t>
        <a:bodyPr/>
        <a:lstStyle/>
        <a:p>
          <a:endParaRPr lang="en-US"/>
        </a:p>
      </dgm:t>
    </dgm:pt>
    <dgm:pt modelId="{A51F65B7-7C22-4495-825B-B535691423FE}" type="sibTrans" cxnId="{B5FC55A5-35E3-4358-B95F-F7F2C8CE9FAA}">
      <dgm:prSet/>
      <dgm:spPr/>
      <dgm:t>
        <a:bodyPr/>
        <a:lstStyle/>
        <a:p>
          <a:endParaRPr lang="en-US"/>
        </a:p>
      </dgm:t>
    </dgm:pt>
    <dgm:pt modelId="{E055290E-0A5C-41D1-8682-B9DE629EE58B}" type="pres">
      <dgm:prSet presAssocID="{7ECC34EE-C3C8-42C7-B775-2AA36344B189}" presName="linear" presStyleCnt="0">
        <dgm:presLayoutVars>
          <dgm:animLvl val="lvl"/>
          <dgm:resizeHandles val="exact"/>
        </dgm:presLayoutVars>
      </dgm:prSet>
      <dgm:spPr/>
      <dgm:t>
        <a:bodyPr/>
        <a:lstStyle/>
        <a:p>
          <a:endParaRPr lang="en-US"/>
        </a:p>
      </dgm:t>
    </dgm:pt>
    <dgm:pt modelId="{2693E9E9-175E-4637-A132-9BFE24E19441}" type="pres">
      <dgm:prSet presAssocID="{F6F70201-AABF-444C-BA94-BCE8A7E78D3C}" presName="parentText" presStyleLbl="node1" presStyleIdx="0" presStyleCnt="1" custScaleY="66783">
        <dgm:presLayoutVars>
          <dgm:chMax val="0"/>
          <dgm:bulletEnabled val="1"/>
        </dgm:presLayoutVars>
      </dgm:prSet>
      <dgm:spPr/>
      <dgm:t>
        <a:bodyPr/>
        <a:lstStyle/>
        <a:p>
          <a:endParaRPr lang="en-US"/>
        </a:p>
      </dgm:t>
    </dgm:pt>
    <dgm:pt modelId="{41A35E0F-507E-4CF6-9ADC-832E12DECB41}" type="pres">
      <dgm:prSet presAssocID="{F6F70201-AABF-444C-BA94-BCE8A7E78D3C}" presName="childText" presStyleLbl="revTx" presStyleIdx="0" presStyleCnt="1">
        <dgm:presLayoutVars>
          <dgm:bulletEnabled val="1"/>
        </dgm:presLayoutVars>
      </dgm:prSet>
      <dgm:spPr/>
      <dgm:t>
        <a:bodyPr/>
        <a:lstStyle/>
        <a:p>
          <a:endParaRPr lang="en-US"/>
        </a:p>
      </dgm:t>
    </dgm:pt>
  </dgm:ptLst>
  <dgm:cxnLst>
    <dgm:cxn modelId="{C8D4BD8F-AE63-4C3E-ABB6-058E4C84D367}" type="presOf" srcId="{F6F70201-AABF-444C-BA94-BCE8A7E78D3C}" destId="{2693E9E9-175E-4637-A132-9BFE24E19441}" srcOrd="0" destOrd="0" presId="urn:microsoft.com/office/officeart/2005/8/layout/vList2"/>
    <dgm:cxn modelId="{19DE7E5C-7AE0-4B13-BC17-8FB3BBAC2884}" type="presOf" srcId="{C8507029-3C65-4A9C-BBFB-0C2610DB6093}" destId="{41A35E0F-507E-4CF6-9ADC-832E12DECB41}" srcOrd="0" destOrd="4" presId="urn:microsoft.com/office/officeart/2005/8/layout/vList2"/>
    <dgm:cxn modelId="{D625CF25-E530-44D1-A647-57BE4792CBF7}" type="presOf" srcId="{C12311C8-A96E-4123-95A8-0B103507A1F5}" destId="{41A35E0F-507E-4CF6-9ADC-832E12DECB41}" srcOrd="0" destOrd="3" presId="urn:microsoft.com/office/officeart/2005/8/layout/vList2"/>
    <dgm:cxn modelId="{B5FC55A5-35E3-4358-B95F-F7F2C8CE9FAA}" srcId="{F6F70201-AABF-444C-BA94-BCE8A7E78D3C}" destId="{C8507029-3C65-4A9C-BBFB-0C2610DB6093}" srcOrd="4" destOrd="0" parTransId="{E2805382-CCA9-41DE-9ABA-70CC309ADF90}" sibTransId="{A51F65B7-7C22-4495-825B-B535691423FE}"/>
    <dgm:cxn modelId="{BC7AE32A-825D-42F8-A3C6-65D957E5DEDE}" srcId="{F6F70201-AABF-444C-BA94-BCE8A7E78D3C}" destId="{EBA0A8D5-FFF2-4499-B8E4-0F6FA572ADCD}" srcOrd="0" destOrd="0" parTransId="{027D24C0-DCFD-464D-91CA-664295D171F4}" sibTransId="{5AFD5A02-7A5F-4570-80DF-3F0B2E307051}"/>
    <dgm:cxn modelId="{4DE076F0-059B-4E6E-8742-695239D48953}" srcId="{F6F70201-AABF-444C-BA94-BCE8A7E78D3C}" destId="{C12311C8-A96E-4123-95A8-0B103507A1F5}" srcOrd="3" destOrd="0" parTransId="{23198727-84BE-4078-9DA8-EFD89E8F11B6}" sibTransId="{673A4C01-2C3C-401B-A456-BC812F6505CD}"/>
    <dgm:cxn modelId="{6EAAC296-8C51-4821-BD11-5B49AC9C015C}" type="presOf" srcId="{2F41116A-8AC6-4A00-9D29-A45284C18629}" destId="{41A35E0F-507E-4CF6-9ADC-832E12DECB41}" srcOrd="0" destOrd="2" presId="urn:microsoft.com/office/officeart/2005/8/layout/vList2"/>
    <dgm:cxn modelId="{B9B73F6D-EB6D-4EE9-9F6A-67C6DE20AA0F}" srcId="{F6F70201-AABF-444C-BA94-BCE8A7E78D3C}" destId="{4C293E90-DFCD-41E3-8AA1-FBAD26C5ACBB}" srcOrd="1" destOrd="0" parTransId="{9BB65292-44CE-4A89-8AF7-715318127AAE}" sibTransId="{5C6526A8-9F73-4153-967D-CAC5A2CC0CFB}"/>
    <dgm:cxn modelId="{A6F46779-02CC-4248-9AAB-432E94F7F63F}" type="presOf" srcId="{EBA0A8D5-FFF2-4499-B8E4-0F6FA572ADCD}" destId="{41A35E0F-507E-4CF6-9ADC-832E12DECB41}" srcOrd="0" destOrd="0" presId="urn:microsoft.com/office/officeart/2005/8/layout/vList2"/>
    <dgm:cxn modelId="{9367C456-D7F2-4F52-96C0-52E00222577A}" srcId="{F6F70201-AABF-444C-BA94-BCE8A7E78D3C}" destId="{2F41116A-8AC6-4A00-9D29-A45284C18629}" srcOrd="2" destOrd="0" parTransId="{C2CDE4B9-4540-4D9D-B345-B6D5E7BD4648}" sibTransId="{B3F12F83-E219-42F3-8BA7-D76F39C3F279}"/>
    <dgm:cxn modelId="{19D85430-28D9-4B09-BE8D-B9AACC96842D}" type="presOf" srcId="{4C293E90-DFCD-41E3-8AA1-FBAD26C5ACBB}" destId="{41A35E0F-507E-4CF6-9ADC-832E12DECB41}" srcOrd="0" destOrd="1" presId="urn:microsoft.com/office/officeart/2005/8/layout/vList2"/>
    <dgm:cxn modelId="{87877A7B-82DF-4021-86D8-EA56C438A611}" type="presOf" srcId="{7ECC34EE-C3C8-42C7-B775-2AA36344B189}" destId="{E055290E-0A5C-41D1-8682-B9DE629EE58B}" srcOrd="0" destOrd="0" presId="urn:microsoft.com/office/officeart/2005/8/layout/vList2"/>
    <dgm:cxn modelId="{CC514FA9-6753-4F8D-B15B-FE577025300E}" srcId="{7ECC34EE-C3C8-42C7-B775-2AA36344B189}" destId="{F6F70201-AABF-444C-BA94-BCE8A7E78D3C}" srcOrd="0" destOrd="0" parTransId="{0381756C-2219-4173-A4DD-5C0F9FA49170}" sibTransId="{F4AADC93-7C44-423D-A01C-0163C57907F5}"/>
    <dgm:cxn modelId="{C0707F18-687E-48BD-9EC8-3E65CDC82008}" type="presParOf" srcId="{E055290E-0A5C-41D1-8682-B9DE629EE58B}" destId="{2693E9E9-175E-4637-A132-9BFE24E19441}" srcOrd="0" destOrd="0" presId="urn:microsoft.com/office/officeart/2005/8/layout/vList2"/>
    <dgm:cxn modelId="{3CBD8F4C-68F3-48B0-BAB0-C0B13027EF78}" type="presParOf" srcId="{E055290E-0A5C-41D1-8682-B9DE629EE58B}" destId="{41A35E0F-507E-4CF6-9ADC-832E12DECB41}"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1B7D767-2DE6-4397-8A61-09FCD60E8060}"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D90022CE-FE68-470B-A072-012254B0897E}">
      <dgm:prSet custT="1"/>
      <dgm:spPr/>
      <dgm:t>
        <a:bodyPr/>
        <a:lstStyle/>
        <a:p>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An often-overlooked category is corporate crime, or crime committed by white collar workers in a business environment. </a:t>
          </a:r>
          <a:endParaRPr lang="en-US" sz="2000" dirty="0">
            <a:latin typeface="Times New Roman" panose="02020603050405020304" pitchFamily="18" charset="0"/>
            <a:ea typeface="Microsoft Himalaya" panose="01010100010101010101" pitchFamily="2" charset="0"/>
            <a:cs typeface="Times New Roman" panose="02020603050405020304" pitchFamily="18" charset="0"/>
          </a:endParaRPr>
        </a:p>
      </dgm:t>
    </dgm:pt>
    <dgm:pt modelId="{E1856290-DC4B-403A-99CC-E2376944805A}" type="parTrans" cxnId="{BA07E58F-1835-45C1-8BD6-94EAAC9ED17D}">
      <dgm:prSet/>
      <dgm:spPr/>
      <dgm:t>
        <a:bodyPr/>
        <a:lstStyle/>
        <a:p>
          <a:endParaRPr lang="en-US" sz="2000">
            <a:latin typeface="Microsoft Himalaya" panose="01010100010101010101" pitchFamily="2" charset="0"/>
            <a:ea typeface="Microsoft Himalaya" panose="01010100010101010101" pitchFamily="2" charset="0"/>
            <a:cs typeface="Microsoft Himalaya" panose="01010100010101010101" pitchFamily="2" charset="0"/>
          </a:endParaRPr>
        </a:p>
      </dgm:t>
    </dgm:pt>
    <dgm:pt modelId="{45C46D57-3468-4910-9DA9-03350DA6C2CD}" type="sibTrans" cxnId="{BA07E58F-1835-45C1-8BD6-94EAAC9ED17D}">
      <dgm:prSet/>
      <dgm:spPr/>
      <dgm:t>
        <a:bodyPr/>
        <a:lstStyle/>
        <a:p>
          <a:endParaRPr lang="en-US" sz="2000">
            <a:latin typeface="Microsoft Himalaya" panose="01010100010101010101" pitchFamily="2" charset="0"/>
            <a:ea typeface="Microsoft Himalaya" panose="01010100010101010101" pitchFamily="2" charset="0"/>
            <a:cs typeface="Microsoft Himalaya" panose="01010100010101010101" pitchFamily="2" charset="0"/>
          </a:endParaRPr>
        </a:p>
      </dgm:t>
    </dgm:pt>
    <dgm:pt modelId="{29D1693A-170B-44AF-BDD2-2E5471CE07DF}">
      <dgm:prSet custT="1"/>
      <dgm:spPr/>
      <dgm:t>
        <a:bodyPr/>
        <a:lstStyle/>
        <a:p>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Embezzlement, insider trading, and identity theft are all types of corporate crime. </a:t>
          </a:r>
          <a:endParaRPr lang="en-US" sz="2000" dirty="0">
            <a:latin typeface="Times New Roman" panose="02020603050405020304" pitchFamily="18" charset="0"/>
            <a:ea typeface="Microsoft Himalaya" panose="01010100010101010101" pitchFamily="2" charset="0"/>
            <a:cs typeface="Times New Roman" panose="02020603050405020304" pitchFamily="18" charset="0"/>
          </a:endParaRPr>
        </a:p>
      </dgm:t>
    </dgm:pt>
    <dgm:pt modelId="{3ADAC3EC-E988-4F70-8C51-118120D1FED2}" type="parTrans" cxnId="{87ED8579-87FC-4AFC-8530-F1E61D1ABE2D}">
      <dgm:prSet/>
      <dgm:spPr/>
      <dgm:t>
        <a:bodyPr/>
        <a:lstStyle/>
        <a:p>
          <a:endParaRPr lang="en-US" sz="2000"/>
        </a:p>
      </dgm:t>
    </dgm:pt>
    <dgm:pt modelId="{937813BE-C572-435F-A15E-AF49D590B0E3}" type="sibTrans" cxnId="{87ED8579-87FC-4AFC-8530-F1E61D1ABE2D}">
      <dgm:prSet/>
      <dgm:spPr/>
      <dgm:t>
        <a:bodyPr/>
        <a:lstStyle/>
        <a:p>
          <a:endParaRPr lang="en-US" sz="2000"/>
        </a:p>
      </dgm:t>
    </dgm:pt>
    <dgm:pt modelId="{847BC576-55AB-4506-8817-10D7963FBB53}">
      <dgm:prSet custT="1"/>
      <dgm:spPr/>
      <dgm:t>
        <a:bodyPr/>
        <a:lstStyle/>
        <a:p>
          <a:r>
            <a:rPr lang="en-US" sz="2000" dirty="0" smtClean="0">
              <a:latin typeface="Times New Roman" panose="02020603050405020304" pitchFamily="18" charset="0"/>
              <a:ea typeface="Microsoft Himalaya" panose="01010100010101010101" pitchFamily="2" charset="0"/>
              <a:cs typeface="Times New Roman" panose="02020603050405020304" pitchFamily="18" charset="0"/>
            </a:rPr>
            <a:t>Corporate crime includes whole companies engaging in illegal practices in pursuit of profit by any means necessary. Corporate crime ranges from knowingly </a:t>
          </a:r>
          <a:r>
            <a:rPr lang="en-US" sz="2000" b="1" dirty="0" smtClean="0">
              <a:latin typeface="Times New Roman" panose="02020603050405020304" pitchFamily="18" charset="0"/>
              <a:ea typeface="Microsoft Himalaya" panose="01010100010101010101" pitchFamily="2" charset="0"/>
              <a:cs typeface="Times New Roman" panose="02020603050405020304" pitchFamily="18" charset="0"/>
            </a:rPr>
            <a:t>selling faulty or dangerous products to deliberately polluting the environment (</a:t>
          </a:r>
          <a:r>
            <a:rPr lang="en-US" sz="2000" b="1" dirty="0" err="1" smtClean="0">
              <a:latin typeface="Times New Roman" panose="02020603050405020304" pitchFamily="18" charset="0"/>
              <a:ea typeface="Microsoft Himalaya" panose="01010100010101010101" pitchFamily="2" charset="0"/>
              <a:cs typeface="Times New Roman" panose="02020603050405020304" pitchFamily="18" charset="0"/>
            </a:rPr>
            <a:t>Derber</a:t>
          </a:r>
          <a:r>
            <a:rPr lang="en-US" sz="2000" b="1" dirty="0" smtClean="0">
              <a:latin typeface="Times New Roman" panose="02020603050405020304" pitchFamily="18" charset="0"/>
              <a:ea typeface="Microsoft Himalaya" panose="01010100010101010101" pitchFamily="2" charset="0"/>
              <a:cs typeface="Times New Roman" panose="02020603050405020304" pitchFamily="18" charset="0"/>
            </a:rPr>
            <a:t>, 2004). </a:t>
          </a:r>
          <a:endParaRPr lang="en-US" sz="2000" b="1" dirty="0">
            <a:latin typeface="Times New Roman" panose="02020603050405020304" pitchFamily="18" charset="0"/>
            <a:ea typeface="Microsoft Himalaya" panose="01010100010101010101" pitchFamily="2" charset="0"/>
            <a:cs typeface="Times New Roman" panose="02020603050405020304" pitchFamily="18" charset="0"/>
          </a:endParaRPr>
        </a:p>
      </dgm:t>
    </dgm:pt>
    <dgm:pt modelId="{7EF8421D-5A44-4169-BA89-87459F94417D}" type="parTrans" cxnId="{28DE4B65-470B-4404-B62C-D1041FDA6319}">
      <dgm:prSet/>
      <dgm:spPr/>
      <dgm:t>
        <a:bodyPr/>
        <a:lstStyle/>
        <a:p>
          <a:endParaRPr lang="en-US" sz="2000"/>
        </a:p>
      </dgm:t>
    </dgm:pt>
    <dgm:pt modelId="{5823F837-593E-476E-9388-7498FEEB8BF9}" type="sibTrans" cxnId="{28DE4B65-470B-4404-B62C-D1041FDA6319}">
      <dgm:prSet/>
      <dgm:spPr/>
      <dgm:t>
        <a:bodyPr/>
        <a:lstStyle/>
        <a:p>
          <a:endParaRPr lang="en-US" sz="2000"/>
        </a:p>
      </dgm:t>
    </dgm:pt>
    <dgm:pt modelId="{231AFF62-86A1-4B29-A586-871A734D08E5}" type="pres">
      <dgm:prSet presAssocID="{D1B7D767-2DE6-4397-8A61-09FCD60E8060}" presName="vert0" presStyleCnt="0">
        <dgm:presLayoutVars>
          <dgm:dir/>
          <dgm:animOne val="branch"/>
          <dgm:animLvl val="lvl"/>
        </dgm:presLayoutVars>
      </dgm:prSet>
      <dgm:spPr/>
      <dgm:t>
        <a:bodyPr/>
        <a:lstStyle/>
        <a:p>
          <a:endParaRPr lang="en-US"/>
        </a:p>
      </dgm:t>
    </dgm:pt>
    <dgm:pt modelId="{F21757EA-2517-4119-9EBB-A6EF0BF2A385}" type="pres">
      <dgm:prSet presAssocID="{D90022CE-FE68-470B-A072-012254B0897E}" presName="thickLine" presStyleLbl="alignNode1" presStyleIdx="0" presStyleCnt="3"/>
      <dgm:spPr/>
    </dgm:pt>
    <dgm:pt modelId="{8C0E9BE9-DB41-43E8-8D94-C6F35ABAC90F}" type="pres">
      <dgm:prSet presAssocID="{D90022CE-FE68-470B-A072-012254B0897E}" presName="horz1" presStyleCnt="0"/>
      <dgm:spPr/>
    </dgm:pt>
    <dgm:pt modelId="{41DF2056-721A-4491-9498-8200D5D28639}" type="pres">
      <dgm:prSet presAssocID="{D90022CE-FE68-470B-A072-012254B0897E}" presName="tx1" presStyleLbl="revTx" presStyleIdx="0" presStyleCnt="3"/>
      <dgm:spPr/>
      <dgm:t>
        <a:bodyPr/>
        <a:lstStyle/>
        <a:p>
          <a:endParaRPr lang="en-US"/>
        </a:p>
      </dgm:t>
    </dgm:pt>
    <dgm:pt modelId="{6D416163-D90A-4637-A425-3BB0EC4AC032}" type="pres">
      <dgm:prSet presAssocID="{D90022CE-FE68-470B-A072-012254B0897E}" presName="vert1" presStyleCnt="0"/>
      <dgm:spPr/>
    </dgm:pt>
    <dgm:pt modelId="{79A8F0B6-8C0E-49FF-8983-2D38026D8F3D}" type="pres">
      <dgm:prSet presAssocID="{29D1693A-170B-44AF-BDD2-2E5471CE07DF}" presName="thickLine" presStyleLbl="alignNode1" presStyleIdx="1" presStyleCnt="3"/>
      <dgm:spPr/>
    </dgm:pt>
    <dgm:pt modelId="{23A76119-3338-47A3-8031-98F9CD157922}" type="pres">
      <dgm:prSet presAssocID="{29D1693A-170B-44AF-BDD2-2E5471CE07DF}" presName="horz1" presStyleCnt="0"/>
      <dgm:spPr/>
    </dgm:pt>
    <dgm:pt modelId="{338F6EA0-18D3-4467-B014-B0936F216162}" type="pres">
      <dgm:prSet presAssocID="{29D1693A-170B-44AF-BDD2-2E5471CE07DF}" presName="tx1" presStyleLbl="revTx" presStyleIdx="1" presStyleCnt="3"/>
      <dgm:spPr/>
      <dgm:t>
        <a:bodyPr/>
        <a:lstStyle/>
        <a:p>
          <a:endParaRPr lang="en-US"/>
        </a:p>
      </dgm:t>
    </dgm:pt>
    <dgm:pt modelId="{1993C5DE-4827-43EC-8C0D-5FAB1C92B8CF}" type="pres">
      <dgm:prSet presAssocID="{29D1693A-170B-44AF-BDD2-2E5471CE07DF}" presName="vert1" presStyleCnt="0"/>
      <dgm:spPr/>
    </dgm:pt>
    <dgm:pt modelId="{40F62703-500F-436C-8E12-C717D3B395D1}" type="pres">
      <dgm:prSet presAssocID="{847BC576-55AB-4506-8817-10D7963FBB53}" presName="thickLine" presStyleLbl="alignNode1" presStyleIdx="2" presStyleCnt="3"/>
      <dgm:spPr/>
    </dgm:pt>
    <dgm:pt modelId="{14E133E4-8DC1-4243-A25B-69A8A25896A5}" type="pres">
      <dgm:prSet presAssocID="{847BC576-55AB-4506-8817-10D7963FBB53}" presName="horz1" presStyleCnt="0"/>
      <dgm:spPr/>
    </dgm:pt>
    <dgm:pt modelId="{CBE3C76D-EB5A-4735-8541-AB7CE9F29A7A}" type="pres">
      <dgm:prSet presAssocID="{847BC576-55AB-4506-8817-10D7963FBB53}" presName="tx1" presStyleLbl="revTx" presStyleIdx="2" presStyleCnt="3" custScaleY="138684"/>
      <dgm:spPr/>
      <dgm:t>
        <a:bodyPr/>
        <a:lstStyle/>
        <a:p>
          <a:endParaRPr lang="en-US"/>
        </a:p>
      </dgm:t>
    </dgm:pt>
    <dgm:pt modelId="{2D2A338C-8118-44C6-ABA3-F801B9D75799}" type="pres">
      <dgm:prSet presAssocID="{847BC576-55AB-4506-8817-10D7963FBB53}" presName="vert1" presStyleCnt="0"/>
      <dgm:spPr/>
    </dgm:pt>
  </dgm:ptLst>
  <dgm:cxnLst>
    <dgm:cxn modelId="{551F547D-4A68-4295-9A43-8120D9764CC4}" type="presOf" srcId="{847BC576-55AB-4506-8817-10D7963FBB53}" destId="{CBE3C76D-EB5A-4735-8541-AB7CE9F29A7A}" srcOrd="0" destOrd="0" presId="urn:microsoft.com/office/officeart/2008/layout/LinedList"/>
    <dgm:cxn modelId="{4A6DADEA-1413-4D15-83EF-9CFBEEEE4DF5}" type="presOf" srcId="{29D1693A-170B-44AF-BDD2-2E5471CE07DF}" destId="{338F6EA0-18D3-4467-B014-B0936F216162}" srcOrd="0" destOrd="0" presId="urn:microsoft.com/office/officeart/2008/layout/LinedList"/>
    <dgm:cxn modelId="{28DE4B65-470B-4404-B62C-D1041FDA6319}" srcId="{D1B7D767-2DE6-4397-8A61-09FCD60E8060}" destId="{847BC576-55AB-4506-8817-10D7963FBB53}" srcOrd="2" destOrd="0" parTransId="{7EF8421D-5A44-4169-BA89-87459F94417D}" sibTransId="{5823F837-593E-476E-9388-7498FEEB8BF9}"/>
    <dgm:cxn modelId="{87ED8579-87FC-4AFC-8530-F1E61D1ABE2D}" srcId="{D1B7D767-2DE6-4397-8A61-09FCD60E8060}" destId="{29D1693A-170B-44AF-BDD2-2E5471CE07DF}" srcOrd="1" destOrd="0" parTransId="{3ADAC3EC-E988-4F70-8C51-118120D1FED2}" sibTransId="{937813BE-C572-435F-A15E-AF49D590B0E3}"/>
    <dgm:cxn modelId="{C598296F-2E74-46AC-B3B3-E87635711F50}" type="presOf" srcId="{D90022CE-FE68-470B-A072-012254B0897E}" destId="{41DF2056-721A-4491-9498-8200D5D28639}" srcOrd="0" destOrd="0" presId="urn:microsoft.com/office/officeart/2008/layout/LinedList"/>
    <dgm:cxn modelId="{9FCDB290-5E53-45A4-ACFB-1370DA4738DA}" type="presOf" srcId="{D1B7D767-2DE6-4397-8A61-09FCD60E8060}" destId="{231AFF62-86A1-4B29-A586-871A734D08E5}" srcOrd="0" destOrd="0" presId="urn:microsoft.com/office/officeart/2008/layout/LinedList"/>
    <dgm:cxn modelId="{BA07E58F-1835-45C1-8BD6-94EAAC9ED17D}" srcId="{D1B7D767-2DE6-4397-8A61-09FCD60E8060}" destId="{D90022CE-FE68-470B-A072-012254B0897E}" srcOrd="0" destOrd="0" parTransId="{E1856290-DC4B-403A-99CC-E2376944805A}" sibTransId="{45C46D57-3468-4910-9DA9-03350DA6C2CD}"/>
    <dgm:cxn modelId="{7C844B5B-6847-4C82-873D-04FC10C262C4}" type="presParOf" srcId="{231AFF62-86A1-4B29-A586-871A734D08E5}" destId="{F21757EA-2517-4119-9EBB-A6EF0BF2A385}" srcOrd="0" destOrd="0" presId="urn:microsoft.com/office/officeart/2008/layout/LinedList"/>
    <dgm:cxn modelId="{064EF547-F6F3-4EB9-8787-D660B647A4BC}" type="presParOf" srcId="{231AFF62-86A1-4B29-A586-871A734D08E5}" destId="{8C0E9BE9-DB41-43E8-8D94-C6F35ABAC90F}" srcOrd="1" destOrd="0" presId="urn:microsoft.com/office/officeart/2008/layout/LinedList"/>
    <dgm:cxn modelId="{51431A0E-2EEB-4974-B1F4-2D2CE3DAFC5D}" type="presParOf" srcId="{8C0E9BE9-DB41-43E8-8D94-C6F35ABAC90F}" destId="{41DF2056-721A-4491-9498-8200D5D28639}" srcOrd="0" destOrd="0" presId="urn:microsoft.com/office/officeart/2008/layout/LinedList"/>
    <dgm:cxn modelId="{ADC905CD-A596-4741-9DC1-6BCEB5AEFB0F}" type="presParOf" srcId="{8C0E9BE9-DB41-43E8-8D94-C6F35ABAC90F}" destId="{6D416163-D90A-4637-A425-3BB0EC4AC032}" srcOrd="1" destOrd="0" presId="urn:microsoft.com/office/officeart/2008/layout/LinedList"/>
    <dgm:cxn modelId="{ED6A1D89-2DCA-405E-85C9-4A631D9CE53C}" type="presParOf" srcId="{231AFF62-86A1-4B29-A586-871A734D08E5}" destId="{79A8F0B6-8C0E-49FF-8983-2D38026D8F3D}" srcOrd="2" destOrd="0" presId="urn:microsoft.com/office/officeart/2008/layout/LinedList"/>
    <dgm:cxn modelId="{C1C7C5DE-BEA1-4F47-A225-31D5D2EE3169}" type="presParOf" srcId="{231AFF62-86A1-4B29-A586-871A734D08E5}" destId="{23A76119-3338-47A3-8031-98F9CD157922}" srcOrd="3" destOrd="0" presId="urn:microsoft.com/office/officeart/2008/layout/LinedList"/>
    <dgm:cxn modelId="{9C058B2B-8EB8-4D5B-ACE9-EA55E7116B1A}" type="presParOf" srcId="{23A76119-3338-47A3-8031-98F9CD157922}" destId="{338F6EA0-18D3-4467-B014-B0936F216162}" srcOrd="0" destOrd="0" presId="urn:microsoft.com/office/officeart/2008/layout/LinedList"/>
    <dgm:cxn modelId="{96C436CE-0D46-427A-9131-461E87BBE3C6}" type="presParOf" srcId="{23A76119-3338-47A3-8031-98F9CD157922}" destId="{1993C5DE-4827-43EC-8C0D-5FAB1C92B8CF}" srcOrd="1" destOrd="0" presId="urn:microsoft.com/office/officeart/2008/layout/LinedList"/>
    <dgm:cxn modelId="{69A133C2-75B7-4EBD-89E3-86FAAD12BDE3}" type="presParOf" srcId="{231AFF62-86A1-4B29-A586-871A734D08E5}" destId="{40F62703-500F-436C-8E12-C717D3B395D1}" srcOrd="4" destOrd="0" presId="urn:microsoft.com/office/officeart/2008/layout/LinedList"/>
    <dgm:cxn modelId="{F5D70E89-A102-405D-AEC5-87B0E3E05DDA}" type="presParOf" srcId="{231AFF62-86A1-4B29-A586-871A734D08E5}" destId="{14E133E4-8DC1-4243-A25B-69A8A25896A5}" srcOrd="5" destOrd="0" presId="urn:microsoft.com/office/officeart/2008/layout/LinedList"/>
    <dgm:cxn modelId="{C935035D-18A7-4CF6-B192-F11A54DD51A7}" type="presParOf" srcId="{14E133E4-8DC1-4243-A25B-69A8A25896A5}" destId="{CBE3C76D-EB5A-4735-8541-AB7CE9F29A7A}" srcOrd="0" destOrd="0" presId="urn:microsoft.com/office/officeart/2008/layout/LinedList"/>
    <dgm:cxn modelId="{B7E9F4A3-014C-4E97-9AD0-CCC2536FA429}" type="presParOf" srcId="{14E133E4-8DC1-4243-A25B-69A8A25896A5}" destId="{2D2A338C-8118-44C6-ABA3-F801B9D7579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4931D72-8517-4AB1-8D4C-2359344B93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F4B3CE3-C3EA-44A3-9B06-C381D72F8185}">
      <dgm:prSet phldrT="[Text]" custT="1"/>
      <dgm:spPr>
        <a:solidFill>
          <a:srgbClr val="FFA74F"/>
        </a:solidFill>
      </dgm:spPr>
      <dgm:t>
        <a:bodyPr/>
        <a:lstStyle/>
        <a:p>
          <a:pPr algn="ctr"/>
          <a:r>
            <a:rPr lang="en-US" sz="2200" b="1" dirty="0" smtClean="0">
              <a:solidFill>
                <a:schemeClr val="tx1"/>
              </a:solidFill>
              <a:latin typeface="Times New Roman" panose="02020603050405020304" pitchFamily="18" charset="0"/>
              <a:ea typeface="Microsoft Himalaya" panose="01010100010101010101" pitchFamily="2" charset="0"/>
              <a:cs typeface="Times New Roman" panose="02020603050405020304" pitchFamily="18" charset="0"/>
            </a:rPr>
            <a:t>The illegal actions of a corporation or people acting on its behalf. </a:t>
          </a:r>
          <a:endParaRPr lang="en-US" sz="2200" b="1" dirty="0">
            <a:solidFill>
              <a:schemeClr val="tx1"/>
            </a:solidFill>
            <a:latin typeface="Times New Roman" panose="02020603050405020304" pitchFamily="18" charset="0"/>
            <a:cs typeface="Times New Roman" panose="02020603050405020304" pitchFamily="18" charset="0"/>
          </a:endParaRPr>
        </a:p>
      </dgm:t>
    </dgm:pt>
    <dgm:pt modelId="{F7E26143-BF60-451B-888C-4459D86E4F9A}" type="parTrans" cxnId="{DEC8464A-7D5E-458B-BBC6-3B6C2A319D4F}">
      <dgm:prSet/>
      <dgm:spPr/>
      <dgm:t>
        <a:bodyPr/>
        <a:lstStyle/>
        <a:p>
          <a:endParaRPr lang="en-US"/>
        </a:p>
      </dgm:t>
    </dgm:pt>
    <dgm:pt modelId="{E21657E5-E2B1-4F2B-9E70-3D3CCAC59601}" type="sibTrans" cxnId="{DEC8464A-7D5E-458B-BBC6-3B6C2A319D4F}">
      <dgm:prSet/>
      <dgm:spPr/>
      <dgm:t>
        <a:bodyPr/>
        <a:lstStyle/>
        <a:p>
          <a:endParaRPr lang="en-US"/>
        </a:p>
      </dgm:t>
    </dgm:pt>
    <dgm:pt modelId="{A32C5300-3910-448D-BE33-D6088962AB45}" type="pres">
      <dgm:prSet presAssocID="{C4931D72-8517-4AB1-8D4C-2359344B9312}" presName="linear" presStyleCnt="0">
        <dgm:presLayoutVars>
          <dgm:animLvl val="lvl"/>
          <dgm:resizeHandles val="exact"/>
        </dgm:presLayoutVars>
      </dgm:prSet>
      <dgm:spPr/>
      <dgm:t>
        <a:bodyPr/>
        <a:lstStyle/>
        <a:p>
          <a:endParaRPr lang="en-US"/>
        </a:p>
      </dgm:t>
    </dgm:pt>
    <dgm:pt modelId="{C70B460A-F805-4E1F-9675-E8C0B165C86B}" type="pres">
      <dgm:prSet presAssocID="{DF4B3CE3-C3EA-44A3-9B06-C381D72F8185}" presName="parentText" presStyleLbl="node1" presStyleIdx="0" presStyleCnt="1">
        <dgm:presLayoutVars>
          <dgm:chMax val="0"/>
          <dgm:bulletEnabled val="1"/>
        </dgm:presLayoutVars>
      </dgm:prSet>
      <dgm:spPr/>
      <dgm:t>
        <a:bodyPr/>
        <a:lstStyle/>
        <a:p>
          <a:endParaRPr lang="en-US"/>
        </a:p>
      </dgm:t>
    </dgm:pt>
  </dgm:ptLst>
  <dgm:cxnLst>
    <dgm:cxn modelId="{B39CC70A-32C4-4DC2-9C1F-5982D37AF2C3}" type="presOf" srcId="{DF4B3CE3-C3EA-44A3-9B06-C381D72F8185}" destId="{C70B460A-F805-4E1F-9675-E8C0B165C86B}" srcOrd="0" destOrd="0" presId="urn:microsoft.com/office/officeart/2005/8/layout/vList2"/>
    <dgm:cxn modelId="{DEC8464A-7D5E-458B-BBC6-3B6C2A319D4F}" srcId="{C4931D72-8517-4AB1-8D4C-2359344B9312}" destId="{DF4B3CE3-C3EA-44A3-9B06-C381D72F8185}" srcOrd="0" destOrd="0" parTransId="{F7E26143-BF60-451B-888C-4459D86E4F9A}" sibTransId="{E21657E5-E2B1-4F2B-9E70-3D3CCAC59601}"/>
    <dgm:cxn modelId="{CEC16757-3BCF-41C7-870A-9F1F2C53204D}" type="presOf" srcId="{C4931D72-8517-4AB1-8D4C-2359344B9312}" destId="{A32C5300-3910-448D-BE33-D6088962AB45}" srcOrd="0" destOrd="0" presId="urn:microsoft.com/office/officeart/2005/8/layout/vList2"/>
    <dgm:cxn modelId="{2DDEE41B-464F-4E04-83AA-A3B49E79ED73}" type="presParOf" srcId="{A32C5300-3910-448D-BE33-D6088962AB45}" destId="{C70B460A-F805-4E1F-9675-E8C0B165C86B}"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B32B8A9-4047-48C0-8726-9E86E1982506}"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B99E1AF4-4496-4E95-978D-E4EC3ACF3AB9}">
      <dgm:prSet phldrT="[Text]" custT="1"/>
      <dgm:spPr>
        <a:solidFill>
          <a:srgbClr val="FF4747"/>
        </a:solidFill>
      </dgm:spPr>
      <dgm:t>
        <a:bodyPr/>
        <a:lstStyle/>
        <a:p>
          <a:pPr algn="ctr"/>
          <a:r>
            <a:rPr lang="en-US" sz="1800" b="0" dirty="0" smtClean="0">
              <a:solidFill>
                <a:schemeClr val="bg1"/>
              </a:solidFill>
              <a:latin typeface="Times New Roman" panose="02020603050405020304" pitchFamily="18" charset="0"/>
              <a:ea typeface="Microsoft Himalaya" panose="01010100010101010101" pitchFamily="2" charset="0"/>
              <a:cs typeface="Times New Roman" panose="02020603050405020304" pitchFamily="18" charset="0"/>
            </a:rPr>
            <a:t>A non violent crime characterized by deceit </a:t>
          </a:r>
          <a:r>
            <a:rPr lang="en-US" sz="1800" b="1" dirty="0" smtClean="0">
              <a:solidFill>
                <a:schemeClr val="bg1"/>
              </a:solidFill>
              <a:latin typeface="Times New Roman" panose="02020603050405020304" pitchFamily="18" charset="0"/>
              <a:ea typeface="Microsoft Himalaya" panose="01010100010101010101" pitchFamily="2" charset="0"/>
              <a:cs typeface="Times New Roman" panose="02020603050405020304" pitchFamily="18" charset="0"/>
            </a:rPr>
            <a:t>to obtain or avoid losing money, or to gain a personal or business advantage. </a:t>
          </a:r>
        </a:p>
        <a:p>
          <a:pPr algn="ctr"/>
          <a:r>
            <a:rPr lang="en-US" sz="1800" b="0" dirty="0" smtClean="0">
              <a:solidFill>
                <a:schemeClr val="bg1"/>
              </a:solidFill>
              <a:latin typeface="Times New Roman" panose="02020603050405020304" pitchFamily="18" charset="0"/>
              <a:ea typeface="Microsoft Himalaya" panose="01010100010101010101" pitchFamily="2" charset="0"/>
              <a:cs typeface="Times New Roman" panose="02020603050405020304" pitchFamily="18" charset="0"/>
            </a:rPr>
            <a:t>Crime committed by people of high social position in the course of their occupations.</a:t>
          </a:r>
          <a:endParaRPr lang="en-US" sz="1800" b="0" dirty="0">
            <a:solidFill>
              <a:schemeClr val="bg1"/>
            </a:solidFill>
            <a:latin typeface="Times New Roman" panose="02020603050405020304" pitchFamily="18" charset="0"/>
            <a:cs typeface="Times New Roman" panose="02020603050405020304" pitchFamily="18" charset="0"/>
          </a:endParaRPr>
        </a:p>
      </dgm:t>
    </dgm:pt>
    <dgm:pt modelId="{FD6BF7B6-6683-4D42-9BE9-5C97AEAFE6F8}" type="parTrans" cxnId="{D53D6799-59F2-407E-AD75-8657EEB1959D}">
      <dgm:prSet/>
      <dgm:spPr/>
      <dgm:t>
        <a:bodyPr/>
        <a:lstStyle/>
        <a:p>
          <a:endParaRPr lang="en-US"/>
        </a:p>
      </dgm:t>
    </dgm:pt>
    <dgm:pt modelId="{C05BC77F-C1F7-4343-B60C-6E4B25DB1DBD}" type="sibTrans" cxnId="{D53D6799-59F2-407E-AD75-8657EEB1959D}">
      <dgm:prSet/>
      <dgm:spPr/>
      <dgm:t>
        <a:bodyPr/>
        <a:lstStyle/>
        <a:p>
          <a:endParaRPr lang="en-US"/>
        </a:p>
      </dgm:t>
    </dgm:pt>
    <dgm:pt modelId="{70A5F154-7228-4EF4-835A-73ADB89132BB}" type="pres">
      <dgm:prSet presAssocID="{1B32B8A9-4047-48C0-8726-9E86E1982506}" presName="linear" presStyleCnt="0">
        <dgm:presLayoutVars>
          <dgm:animLvl val="lvl"/>
          <dgm:resizeHandles val="exact"/>
        </dgm:presLayoutVars>
      </dgm:prSet>
      <dgm:spPr/>
      <dgm:t>
        <a:bodyPr/>
        <a:lstStyle/>
        <a:p>
          <a:endParaRPr lang="en-US"/>
        </a:p>
      </dgm:t>
    </dgm:pt>
    <dgm:pt modelId="{6608244A-F708-4CAB-A55A-B2835336E029}" type="pres">
      <dgm:prSet presAssocID="{B99E1AF4-4496-4E95-978D-E4EC3ACF3AB9}" presName="parentText" presStyleLbl="node1" presStyleIdx="0" presStyleCnt="1" custScaleY="522754">
        <dgm:presLayoutVars>
          <dgm:chMax val="0"/>
          <dgm:bulletEnabled val="1"/>
        </dgm:presLayoutVars>
      </dgm:prSet>
      <dgm:spPr/>
      <dgm:t>
        <a:bodyPr/>
        <a:lstStyle/>
        <a:p>
          <a:endParaRPr lang="en-US"/>
        </a:p>
      </dgm:t>
    </dgm:pt>
  </dgm:ptLst>
  <dgm:cxnLst>
    <dgm:cxn modelId="{83F99C70-A68F-44EE-8862-9D00861C0A0A}" type="presOf" srcId="{1B32B8A9-4047-48C0-8726-9E86E1982506}" destId="{70A5F154-7228-4EF4-835A-73ADB89132BB}" srcOrd="0" destOrd="0" presId="urn:microsoft.com/office/officeart/2005/8/layout/vList2"/>
    <dgm:cxn modelId="{DA46AE75-B709-4890-B071-9E94AD9284AE}" type="presOf" srcId="{B99E1AF4-4496-4E95-978D-E4EC3ACF3AB9}" destId="{6608244A-F708-4CAB-A55A-B2835336E029}" srcOrd="0" destOrd="0" presId="urn:microsoft.com/office/officeart/2005/8/layout/vList2"/>
    <dgm:cxn modelId="{D53D6799-59F2-407E-AD75-8657EEB1959D}" srcId="{1B32B8A9-4047-48C0-8726-9E86E1982506}" destId="{B99E1AF4-4496-4E95-978D-E4EC3ACF3AB9}" srcOrd="0" destOrd="0" parTransId="{FD6BF7B6-6683-4D42-9BE9-5C97AEAFE6F8}" sibTransId="{C05BC77F-C1F7-4343-B60C-6E4B25DB1DBD}"/>
    <dgm:cxn modelId="{E8F712EB-014B-4F24-9C9E-F9DDC8FF6AB3}" type="presParOf" srcId="{70A5F154-7228-4EF4-835A-73ADB89132BB}" destId="{6608244A-F708-4CAB-A55A-B2835336E02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2C5725-076A-4643-8F12-7B849261FE6D}">
      <dsp:nvSpPr>
        <dsp:cNvPr id="0" name=""/>
        <dsp:cNvSpPr/>
      </dsp:nvSpPr>
      <dsp:spPr>
        <a:xfrm>
          <a:off x="0" y="494"/>
          <a:ext cx="7675220" cy="821513"/>
        </a:xfrm>
        <a:prstGeom prst="roundRect">
          <a:avLst/>
        </a:pr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rgbClr val="FF9933"/>
              </a:solidFill>
              <a:latin typeface="Arial Rounded MT Bold" panose="020F0704030504030204" pitchFamily="34" charset="0"/>
            </a:rPr>
            <a:t>Ms. Kauser Malik </a:t>
          </a:r>
        </a:p>
        <a:p>
          <a:pPr lvl="0" algn="ctr" defTabSz="800100">
            <a:lnSpc>
              <a:spcPct val="90000"/>
            </a:lnSpc>
            <a:spcBef>
              <a:spcPct val="0"/>
            </a:spcBef>
            <a:spcAft>
              <a:spcPct val="35000"/>
            </a:spcAft>
          </a:pPr>
          <a:r>
            <a:rPr lang="en-US" sz="1800" kern="1200" dirty="0" smtClean="0">
              <a:solidFill>
                <a:srgbClr val="FF9933"/>
              </a:solidFill>
              <a:latin typeface="Arial Rounded MT Bold" panose="020F0704030504030204" pitchFamily="34" charset="0"/>
            </a:rPr>
            <a:t>Lecturer (Psychology) </a:t>
          </a:r>
        </a:p>
        <a:p>
          <a:pPr lvl="0" algn="ctr" defTabSz="800100">
            <a:lnSpc>
              <a:spcPct val="90000"/>
            </a:lnSpc>
            <a:spcBef>
              <a:spcPct val="0"/>
            </a:spcBef>
            <a:spcAft>
              <a:spcPct val="35000"/>
            </a:spcAft>
          </a:pPr>
          <a:r>
            <a:rPr lang="en-US" sz="1800" kern="1200" dirty="0" smtClean="0">
              <a:solidFill>
                <a:srgbClr val="FF9933"/>
              </a:solidFill>
              <a:latin typeface="Arial Rounded MT Bold" panose="020F0704030504030204" pitchFamily="34" charset="0"/>
            </a:rPr>
            <a:t>Sciences and Humanities</a:t>
          </a:r>
          <a:endParaRPr lang="en-US" sz="1800" kern="1200" dirty="0">
            <a:solidFill>
              <a:srgbClr val="FF9933"/>
            </a:solidFill>
            <a:latin typeface="Arial Rounded MT Bold" panose="020F0704030504030204" pitchFamily="34" charset="0"/>
          </a:endParaRPr>
        </a:p>
      </dsp:txBody>
      <dsp:txXfrm>
        <a:off x="40103" y="40597"/>
        <a:ext cx="7595014" cy="74130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43C7B7-2BE1-4D4B-B131-5A0C74F9D2B4}">
      <dsp:nvSpPr>
        <dsp:cNvPr id="0" name=""/>
        <dsp:cNvSpPr/>
      </dsp:nvSpPr>
      <dsp:spPr>
        <a:xfrm>
          <a:off x="0" y="800"/>
          <a:ext cx="6484203"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275EE4-D259-4FC5-9C9B-CCA65F2D8282}">
      <dsp:nvSpPr>
        <dsp:cNvPr id="0" name=""/>
        <dsp:cNvSpPr/>
      </dsp:nvSpPr>
      <dsp:spPr>
        <a:xfrm>
          <a:off x="0" y="800"/>
          <a:ext cx="6484203" cy="1570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ea typeface="Microsoft Himalaya" panose="01010100010101010101" pitchFamily="2" charset="0"/>
              <a:cs typeface="Times New Roman" panose="02020603050405020304" pitchFamily="18" charset="0"/>
            </a:rPr>
            <a:t>White collar crimes do not involve violence and rarely attract police to the scene with guns drawn. Rather, white collar criminals use their powerful offices to illegally enrich themselves and others, often causing significant public harm in the process.</a:t>
          </a:r>
          <a:endParaRPr lang="en-US" sz="1800" kern="1200" dirty="0">
            <a:latin typeface="Times New Roman" panose="02020603050405020304" pitchFamily="18" charset="0"/>
            <a:cs typeface="Times New Roman" panose="02020603050405020304" pitchFamily="18" charset="0"/>
          </a:endParaRPr>
        </a:p>
      </dsp:txBody>
      <dsp:txXfrm>
        <a:off x="0" y="800"/>
        <a:ext cx="6484203" cy="1570508"/>
      </dsp:txXfrm>
    </dsp:sp>
    <dsp:sp modelId="{9C45BA91-424F-40E7-AEE9-45B9CBA79A8D}">
      <dsp:nvSpPr>
        <dsp:cNvPr id="0" name=""/>
        <dsp:cNvSpPr/>
      </dsp:nvSpPr>
      <dsp:spPr>
        <a:xfrm>
          <a:off x="0" y="1571308"/>
          <a:ext cx="6484203"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D23B55-99B9-49DC-BFAA-F34681818E24}">
      <dsp:nvSpPr>
        <dsp:cNvPr id="0" name=""/>
        <dsp:cNvSpPr/>
      </dsp:nvSpPr>
      <dsp:spPr>
        <a:xfrm>
          <a:off x="0" y="1571308"/>
          <a:ext cx="6477870" cy="1856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ea typeface="Microsoft Himalaya" panose="01010100010101010101" pitchFamily="2" charset="0"/>
              <a:cs typeface="Times New Roman" panose="02020603050405020304" pitchFamily="18" charset="0"/>
            </a:rPr>
            <a:t>For this reason, sociologists sometimes call white-collar offenses that occur in government offices and corporate boardrooms “</a:t>
          </a:r>
          <a:r>
            <a:rPr lang="en-US" sz="1800" b="1" kern="1200" dirty="0" smtClean="0">
              <a:latin typeface="Times New Roman" panose="02020603050405020304" pitchFamily="18" charset="0"/>
              <a:ea typeface="Microsoft Himalaya" panose="01010100010101010101" pitchFamily="2" charset="0"/>
              <a:cs typeface="Times New Roman" panose="02020603050405020304" pitchFamily="18" charset="0"/>
            </a:rPr>
            <a:t>crime in the suites</a:t>
          </a:r>
          <a:r>
            <a:rPr lang="en-US" sz="1800" kern="1200" dirty="0" smtClean="0">
              <a:latin typeface="Times New Roman" panose="02020603050405020304" pitchFamily="18" charset="0"/>
              <a:ea typeface="Microsoft Himalaya" panose="01010100010101010101" pitchFamily="2" charset="0"/>
              <a:cs typeface="Times New Roman" panose="02020603050405020304" pitchFamily="18" charset="0"/>
            </a:rPr>
            <a:t>” as opposed to “crime in the streets.” </a:t>
          </a:r>
        </a:p>
        <a:p>
          <a:pPr lvl="0" algn="l" defTabSz="800100">
            <a:lnSpc>
              <a:spcPct val="90000"/>
            </a:lnSpc>
            <a:spcBef>
              <a:spcPct val="0"/>
            </a:spcBef>
            <a:spcAft>
              <a:spcPct val="35000"/>
            </a:spcAft>
          </a:pPr>
          <a:r>
            <a:rPr lang="en-US" sz="1800" kern="1200" dirty="0" smtClean="0">
              <a:latin typeface="Times New Roman" panose="02020603050405020304" pitchFamily="18" charset="0"/>
              <a:ea typeface="Microsoft Himalaya" panose="01010100010101010101" pitchFamily="2" charset="0"/>
              <a:cs typeface="Times New Roman" panose="02020603050405020304" pitchFamily="18" charset="0"/>
            </a:rPr>
            <a:t>The most common white-collar crimes are bank embezzlement, business fraud, bribery, and antitrust violations. </a:t>
          </a:r>
          <a:endParaRPr lang="en-US" sz="1800" kern="1200" dirty="0">
            <a:latin typeface="Times New Roman" panose="02020603050405020304" pitchFamily="18" charset="0"/>
            <a:cs typeface="Times New Roman" panose="02020603050405020304" pitchFamily="18" charset="0"/>
          </a:endParaRPr>
        </a:p>
      </dsp:txBody>
      <dsp:txXfrm>
        <a:off x="0" y="1571308"/>
        <a:ext cx="6477870" cy="185689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FDB76-52AA-436B-A5DD-9546B69F4F76}">
      <dsp:nvSpPr>
        <dsp:cNvPr id="0" name=""/>
        <dsp:cNvSpPr/>
      </dsp:nvSpPr>
      <dsp:spPr>
        <a:xfrm>
          <a:off x="0" y="1116"/>
          <a:ext cx="5544404"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F5BBB7-D44D-41EB-AEBC-A928E329595F}">
      <dsp:nvSpPr>
        <dsp:cNvPr id="0" name=""/>
        <dsp:cNvSpPr/>
      </dsp:nvSpPr>
      <dsp:spPr>
        <a:xfrm>
          <a:off x="0" y="1116"/>
          <a:ext cx="5538989" cy="2113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Corporate officials are also protected by the fact that most charges of white-collar crime target the organization rather than individuals. When white-collar criminals are charged and convicted, they usually escape punishment. </a:t>
          </a:r>
          <a:endParaRPr lang="en-US" sz="2000" kern="1200" dirty="0">
            <a:latin typeface="Times New Roman" panose="02020603050405020304" pitchFamily="18" charset="0"/>
            <a:ea typeface="Microsoft Himalaya" panose="01010100010101010101" pitchFamily="2" charset="0"/>
            <a:cs typeface="Times New Roman" panose="02020603050405020304" pitchFamily="18" charset="0"/>
          </a:endParaRPr>
        </a:p>
      </dsp:txBody>
      <dsp:txXfrm>
        <a:off x="0" y="1116"/>
        <a:ext cx="5538989" cy="211316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825AC-60DF-47ED-9F51-F4657B185F4D}">
      <dsp:nvSpPr>
        <dsp:cNvPr id="0" name=""/>
        <dsp:cNvSpPr/>
      </dsp:nvSpPr>
      <dsp:spPr>
        <a:xfrm>
          <a:off x="4502489" y="1753509"/>
          <a:ext cx="109716" cy="2030626"/>
        </a:xfrm>
        <a:prstGeom prst="rect">
          <a:avLst/>
        </a:prstGeom>
        <a:solidFill>
          <a:schemeClr val="accent2">
            <a:lumMod val="75000"/>
            <a:alpha val="40000"/>
          </a:schemeClr>
        </a:solidFill>
        <a:ln>
          <a:noFill/>
        </a:ln>
        <a:effectLst/>
      </dsp:spPr>
      <dsp:style>
        <a:lnRef idx="0">
          <a:scrgbClr r="0" g="0" b="0"/>
        </a:lnRef>
        <a:fillRef idx="1">
          <a:scrgbClr r="0" g="0" b="0"/>
        </a:fillRef>
        <a:effectRef idx="0">
          <a:scrgbClr r="0" g="0" b="0"/>
        </a:effectRef>
        <a:fontRef idx="minor"/>
      </dsp:style>
    </dsp:sp>
    <dsp:sp modelId="{D6DDF9E9-43C1-469F-8032-06BBD6609176}">
      <dsp:nvSpPr>
        <dsp:cNvPr id="0" name=""/>
        <dsp:cNvSpPr/>
      </dsp:nvSpPr>
      <dsp:spPr>
        <a:xfrm>
          <a:off x="111970" y="1753509"/>
          <a:ext cx="2853561" cy="2030626"/>
        </a:xfrm>
        <a:prstGeom prst="frame">
          <a:avLst>
            <a:gd name="adj1" fmla="val 5450"/>
          </a:avLst>
        </a:prstGeom>
        <a:solidFill>
          <a:schemeClr val="accent2">
            <a:lumMod val="75000"/>
            <a:alpha val="40000"/>
          </a:schemeClr>
        </a:solidFill>
        <a:ln>
          <a:noFill/>
        </a:ln>
        <a:effectLst/>
      </dsp:spPr>
      <dsp:style>
        <a:lnRef idx="0">
          <a:scrgbClr r="0" g="0" b="0"/>
        </a:lnRef>
        <a:fillRef idx="1">
          <a:scrgbClr r="0" g="0" b="0"/>
        </a:fillRef>
        <a:effectRef idx="0">
          <a:scrgbClr r="0" g="0" b="0"/>
        </a:effectRef>
        <a:fontRef idx="minor"/>
      </dsp:style>
    </dsp:sp>
    <dsp:sp modelId="{B8A2B9E3-822B-4078-881B-3E4AB9AD4BEB}">
      <dsp:nvSpPr>
        <dsp:cNvPr id="0" name=""/>
        <dsp:cNvSpPr/>
      </dsp:nvSpPr>
      <dsp:spPr>
        <a:xfrm>
          <a:off x="2253" y="1510198"/>
          <a:ext cx="2743844" cy="1920795"/>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8B05F6-B875-4FBC-B4F8-8A5D088C5094}">
      <dsp:nvSpPr>
        <dsp:cNvPr id="0" name=""/>
        <dsp:cNvSpPr/>
      </dsp:nvSpPr>
      <dsp:spPr>
        <a:xfrm>
          <a:off x="223530" y="3431675"/>
          <a:ext cx="2632283" cy="241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60" tIns="60960" rIns="162560" bIns="60960" numCol="1" spcCol="1270" anchor="ctr" anchorCtr="0">
          <a:noAutofit/>
        </a:bodyPr>
        <a:lstStyle/>
        <a:p>
          <a:pPr lvl="0" algn="ctr" defTabSz="711200">
            <a:lnSpc>
              <a:spcPct val="90000"/>
            </a:lnSpc>
            <a:spcBef>
              <a:spcPct val="0"/>
            </a:spcBef>
            <a:spcAft>
              <a:spcPct val="35000"/>
            </a:spcAft>
          </a:pPr>
          <a:r>
            <a:rPr lang="en-US" sz="1600" b="0" kern="1200" dirty="0" smtClean="0">
              <a:latin typeface="Agency FB" panose="020B0503020202020204" pitchFamily="34" charset="0"/>
              <a:ea typeface="Microsoft Himalaya" panose="01010100010101010101" pitchFamily="2" charset="0"/>
              <a:cs typeface="Microsoft Himalaya" panose="01010100010101010101" pitchFamily="2" charset="0"/>
            </a:rPr>
            <a:t>Types of White Collar Crimes</a:t>
          </a:r>
          <a:endParaRPr lang="en-US" sz="1600" b="0" kern="1200" dirty="0">
            <a:latin typeface="Agency FB" panose="020B0503020202020204" pitchFamily="34" charset="0"/>
            <a:ea typeface="Microsoft Himalaya" panose="01010100010101010101" pitchFamily="2" charset="0"/>
            <a:cs typeface="Microsoft Himalaya" panose="01010100010101010101" pitchFamily="2" charset="0"/>
          </a:endParaRPr>
        </a:p>
      </dsp:txBody>
      <dsp:txXfrm>
        <a:off x="223530" y="3431675"/>
        <a:ext cx="2632283" cy="241037"/>
      </dsp:txXfrm>
    </dsp:sp>
    <dsp:sp modelId="{A9915C4F-CAE7-4754-BEE7-D94A875BCFCF}">
      <dsp:nvSpPr>
        <dsp:cNvPr id="0" name=""/>
        <dsp:cNvSpPr/>
      </dsp:nvSpPr>
      <dsp:spPr>
        <a:xfrm>
          <a:off x="3081702" y="1753509"/>
          <a:ext cx="1304616" cy="2030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800100">
            <a:lnSpc>
              <a:spcPct val="90000"/>
            </a:lnSpc>
            <a:spcBef>
              <a:spcPct val="0"/>
            </a:spcBef>
            <a:spcAft>
              <a:spcPct val="35000"/>
            </a:spcAft>
          </a:pPr>
          <a:r>
            <a:rPr lang="en-US" sz="1800" kern="1200" dirty="0" smtClean="0">
              <a:latin typeface="Agency FB" panose="020B0503020202020204" pitchFamily="34" charset="0"/>
              <a:ea typeface="Microsoft Himalaya" panose="01010100010101010101" pitchFamily="2" charset="0"/>
              <a:cs typeface="Microsoft Himalaya" panose="01010100010101010101" pitchFamily="2" charset="0"/>
            </a:rPr>
            <a:t>Fraud and False Statements</a:t>
          </a:r>
          <a:endParaRPr lang="en-US" sz="1800" kern="1200" dirty="0">
            <a:latin typeface="Agency FB" panose="020B0503020202020204" pitchFamily="34" charset="0"/>
            <a:ea typeface="Microsoft Himalaya" panose="01010100010101010101" pitchFamily="2" charset="0"/>
            <a:cs typeface="Microsoft Himalaya" panose="01010100010101010101" pitchFamily="2" charset="0"/>
          </a:endParaRPr>
        </a:p>
        <a:p>
          <a:pPr lvl="0" algn="l" defTabSz="800100">
            <a:lnSpc>
              <a:spcPct val="90000"/>
            </a:lnSpc>
            <a:spcBef>
              <a:spcPct val="0"/>
            </a:spcBef>
            <a:spcAft>
              <a:spcPct val="35000"/>
            </a:spcAft>
          </a:pPr>
          <a:r>
            <a:rPr lang="en-US" sz="1800" kern="1200" dirty="0" smtClean="0">
              <a:latin typeface="Agency FB" panose="020B0503020202020204" pitchFamily="34" charset="0"/>
              <a:ea typeface="Microsoft Himalaya" panose="01010100010101010101" pitchFamily="2" charset="0"/>
              <a:cs typeface="Microsoft Himalaya" panose="01010100010101010101" pitchFamily="2" charset="0"/>
            </a:rPr>
            <a:t>Tax Evasion</a:t>
          </a:r>
          <a:endParaRPr lang="en-US" sz="1800" kern="1200" dirty="0">
            <a:latin typeface="Agency FB" panose="020B0503020202020204" pitchFamily="34" charset="0"/>
            <a:ea typeface="Microsoft Himalaya" panose="01010100010101010101" pitchFamily="2" charset="0"/>
            <a:cs typeface="Microsoft Himalaya" panose="01010100010101010101" pitchFamily="2" charset="0"/>
          </a:endParaRPr>
        </a:p>
        <a:p>
          <a:pPr lvl="0" algn="l" defTabSz="800100">
            <a:lnSpc>
              <a:spcPct val="90000"/>
            </a:lnSpc>
            <a:spcBef>
              <a:spcPct val="0"/>
            </a:spcBef>
            <a:spcAft>
              <a:spcPct val="35000"/>
            </a:spcAft>
          </a:pPr>
          <a:r>
            <a:rPr lang="en-US" sz="1800" kern="1200" dirty="0" smtClean="0">
              <a:latin typeface="Agency FB" panose="020B0503020202020204" pitchFamily="34" charset="0"/>
              <a:ea typeface="Microsoft Himalaya" panose="01010100010101010101" pitchFamily="2" charset="0"/>
              <a:cs typeface="Microsoft Himalaya" panose="01010100010101010101" pitchFamily="2" charset="0"/>
            </a:rPr>
            <a:t>Extortion</a:t>
          </a:r>
          <a:endParaRPr lang="en-US" sz="1800" kern="1200" dirty="0">
            <a:latin typeface="Agency FB" panose="020B0503020202020204" pitchFamily="34" charset="0"/>
            <a:ea typeface="Microsoft Himalaya" panose="01010100010101010101" pitchFamily="2" charset="0"/>
            <a:cs typeface="Microsoft Himalaya" panose="01010100010101010101" pitchFamily="2" charset="0"/>
          </a:endParaRPr>
        </a:p>
        <a:p>
          <a:pPr lvl="0" algn="l" defTabSz="800100">
            <a:lnSpc>
              <a:spcPct val="90000"/>
            </a:lnSpc>
            <a:spcBef>
              <a:spcPct val="0"/>
            </a:spcBef>
            <a:spcAft>
              <a:spcPct val="35000"/>
            </a:spcAft>
          </a:pPr>
          <a:r>
            <a:rPr lang="en-US" sz="1800" kern="1200" dirty="0" smtClean="0">
              <a:latin typeface="Agency FB" panose="020B0503020202020204" pitchFamily="34" charset="0"/>
              <a:ea typeface="Microsoft Himalaya" panose="01010100010101010101" pitchFamily="2" charset="0"/>
              <a:cs typeface="Microsoft Himalaya" panose="01010100010101010101" pitchFamily="2" charset="0"/>
            </a:rPr>
            <a:t>Embezzlement</a:t>
          </a:r>
          <a:endParaRPr lang="en-US" sz="1800" kern="1200" dirty="0">
            <a:latin typeface="Agency FB" panose="020B0503020202020204" pitchFamily="34" charset="0"/>
            <a:ea typeface="Microsoft Himalaya" panose="01010100010101010101" pitchFamily="2" charset="0"/>
            <a:cs typeface="Microsoft Himalaya" panose="01010100010101010101" pitchFamily="2" charset="0"/>
          </a:endParaRPr>
        </a:p>
        <a:p>
          <a:pPr lvl="0" algn="l" defTabSz="800100">
            <a:lnSpc>
              <a:spcPct val="90000"/>
            </a:lnSpc>
            <a:spcBef>
              <a:spcPct val="0"/>
            </a:spcBef>
            <a:spcAft>
              <a:spcPct val="35000"/>
            </a:spcAft>
          </a:pPr>
          <a:r>
            <a:rPr lang="en-US" sz="1800" kern="1200" dirty="0" smtClean="0">
              <a:latin typeface="Agency FB" panose="020B0503020202020204" pitchFamily="34" charset="0"/>
              <a:ea typeface="Microsoft Himalaya" panose="01010100010101010101" pitchFamily="2" charset="0"/>
              <a:cs typeface="Microsoft Himalaya" panose="01010100010101010101" pitchFamily="2" charset="0"/>
            </a:rPr>
            <a:t>Money Laundering</a:t>
          </a:r>
          <a:endParaRPr lang="en-US" sz="1800" kern="1200" dirty="0">
            <a:latin typeface="Agency FB" panose="020B0503020202020204" pitchFamily="34" charset="0"/>
            <a:ea typeface="Microsoft Himalaya" panose="01010100010101010101" pitchFamily="2" charset="0"/>
            <a:cs typeface="Microsoft Himalaya" panose="01010100010101010101" pitchFamily="2" charset="0"/>
          </a:endParaRPr>
        </a:p>
      </dsp:txBody>
      <dsp:txXfrm>
        <a:off x="3081702" y="1753509"/>
        <a:ext cx="1304616" cy="203062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F9C04-AE37-4B6B-ADF1-840BC9728031}">
      <dsp:nvSpPr>
        <dsp:cNvPr id="0" name=""/>
        <dsp:cNvSpPr/>
      </dsp:nvSpPr>
      <dsp:spPr>
        <a:xfrm>
          <a:off x="0" y="0"/>
          <a:ext cx="10783248"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717B5C-1B21-476F-B80F-9B50FDA0F8A1}">
      <dsp:nvSpPr>
        <dsp:cNvPr id="0" name=""/>
        <dsp:cNvSpPr/>
      </dsp:nvSpPr>
      <dsp:spPr>
        <a:xfrm>
          <a:off x="0" y="0"/>
          <a:ext cx="10783248" cy="1665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Sutherland (1940) explains that such white-collar offenses typically end up in a civil hearing rather than a criminal courtroom. Civil law regulates business dealings between private parties, and criminal law defines the individual’s moral responsibilities to society. In practice, then, someone who loses a civil case pays for damage or injury but is not labeled a criminal. </a:t>
          </a:r>
          <a:endParaRPr lang="en-US" sz="2000" kern="1200" dirty="0">
            <a:latin typeface="Times New Roman" panose="02020603050405020304" pitchFamily="18" charset="0"/>
            <a:cs typeface="Times New Roman" panose="02020603050405020304" pitchFamily="18" charset="0"/>
          </a:endParaRPr>
        </a:p>
      </dsp:txBody>
      <dsp:txXfrm>
        <a:off x="0" y="0"/>
        <a:ext cx="10783248" cy="166502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0E5CA0-8F2C-41DD-AFE2-D2EC35CC5923}">
      <dsp:nvSpPr>
        <dsp:cNvPr id="0" name=""/>
        <dsp:cNvSpPr/>
      </dsp:nvSpPr>
      <dsp:spPr>
        <a:xfrm>
          <a:off x="0" y="0"/>
          <a:ext cx="10837838"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0483A9-C00F-48B4-A1CC-D0AD0D68F06B}">
      <dsp:nvSpPr>
        <dsp:cNvPr id="0" name=""/>
        <dsp:cNvSpPr/>
      </dsp:nvSpPr>
      <dsp:spPr>
        <a:xfrm>
          <a:off x="0" y="0"/>
          <a:ext cx="10837838" cy="1443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A government study found that those convicted of fraud and punished with a fine ended up paying less than 10 percent of what they owed; most managed to hide or transfer their assets to avoid paying up. Among white-collar criminals convicted of the more serious crime of embezzlement, only about half ever served a day in jail. </a:t>
          </a:r>
          <a:endParaRPr lang="en-US" sz="2000" kern="1200" dirty="0">
            <a:latin typeface="Times New Roman" panose="02020603050405020304" pitchFamily="18" charset="0"/>
            <a:cs typeface="Times New Roman" panose="02020603050405020304" pitchFamily="18" charset="0"/>
          </a:endParaRPr>
        </a:p>
      </dsp:txBody>
      <dsp:txXfrm>
        <a:off x="0" y="0"/>
        <a:ext cx="10837838" cy="144350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86D72-4EE7-4956-B39B-2B9C2B5BDBB6}">
      <dsp:nvSpPr>
        <dsp:cNvPr id="0" name=""/>
        <dsp:cNvSpPr/>
      </dsp:nvSpPr>
      <dsp:spPr>
        <a:xfrm>
          <a:off x="0" y="0"/>
          <a:ext cx="7104797"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61DD92-7AA1-4965-B483-6FE0DD2B481A}">
      <dsp:nvSpPr>
        <dsp:cNvPr id="0" name=""/>
        <dsp:cNvSpPr/>
      </dsp:nvSpPr>
      <dsp:spPr>
        <a:xfrm>
          <a:off x="0" y="0"/>
          <a:ext cx="7104797" cy="2231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Organized crime is a business supplying illegal goods or services. Sometimes criminal organizations force people to do business with them, as when a gang extorts money from shopkeepers for “protection.” In most cases, however, organized crime involves the sale of illegal goods and services—often sex, drugs, and gambling—to willing buyers.</a:t>
          </a:r>
          <a:endParaRPr lang="en-US" sz="2000" kern="1200" dirty="0">
            <a:latin typeface="Times New Roman" panose="02020603050405020304" pitchFamily="18" charset="0"/>
            <a:ea typeface="Microsoft Himalaya" panose="01010100010101010101" pitchFamily="2" charset="0"/>
            <a:cs typeface="Times New Roman" panose="02020603050405020304" pitchFamily="18" charset="0"/>
          </a:endParaRPr>
        </a:p>
      </dsp:txBody>
      <dsp:txXfrm>
        <a:off x="0" y="0"/>
        <a:ext cx="7104797" cy="2231409"/>
      </dsp:txXfrm>
    </dsp:sp>
    <dsp:sp modelId="{60DCC903-EEC9-45A7-BF28-CA4690B94952}">
      <dsp:nvSpPr>
        <dsp:cNvPr id="0" name=""/>
        <dsp:cNvSpPr/>
      </dsp:nvSpPr>
      <dsp:spPr>
        <a:xfrm>
          <a:off x="0" y="2231409"/>
          <a:ext cx="7104797"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9AFD68-1B10-4C09-AB1E-7AE20BD136AE}">
      <dsp:nvSpPr>
        <dsp:cNvPr id="0" name=""/>
        <dsp:cNvSpPr/>
      </dsp:nvSpPr>
      <dsp:spPr>
        <a:xfrm>
          <a:off x="0" y="2231409"/>
          <a:ext cx="7104797" cy="2231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In the US the scope of its operations expanded among immigrants, who found that this society was not willing to share its opportunities with them. Today, organized crime involves a wide range of activities, from selling illegal drugs to prostitution to credit card fraud to selling false identification papers to illegal immigrants.</a:t>
          </a:r>
          <a:endParaRPr lang="en-US" sz="2000" kern="1200" dirty="0">
            <a:latin typeface="Times New Roman" panose="02020603050405020304" pitchFamily="18" charset="0"/>
            <a:ea typeface="Microsoft Himalaya" panose="01010100010101010101" pitchFamily="2" charset="0"/>
            <a:cs typeface="Times New Roman" panose="02020603050405020304" pitchFamily="18" charset="0"/>
          </a:endParaRPr>
        </a:p>
      </dsp:txBody>
      <dsp:txXfrm>
        <a:off x="0" y="2231409"/>
        <a:ext cx="7104797" cy="223140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5CDEE-6521-4012-9AA3-181AB7F83962}">
      <dsp:nvSpPr>
        <dsp:cNvPr id="0" name=""/>
        <dsp:cNvSpPr/>
      </dsp:nvSpPr>
      <dsp:spPr>
        <a:xfrm>
          <a:off x="0" y="0"/>
          <a:ext cx="105156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604916-10AC-4DB8-8A29-3F27F451B6D1}">
      <dsp:nvSpPr>
        <dsp:cNvPr id="0" name=""/>
        <dsp:cNvSpPr/>
      </dsp:nvSpPr>
      <dsp:spPr>
        <a:xfrm>
          <a:off x="0" y="0"/>
          <a:ext cx="10515600" cy="1411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A hate crime may express hostility toward someone’s race, religion, ethnicity or ancestry and, since 2009, sexual orientation, or physical disability. </a:t>
          </a:r>
          <a:endParaRPr lang="en-US" sz="2000" kern="1200" dirty="0">
            <a:latin typeface="Times New Roman" panose="02020603050405020304" pitchFamily="18" charset="0"/>
            <a:ea typeface="Microsoft Himalaya" panose="01010100010101010101" pitchFamily="2" charset="0"/>
            <a:cs typeface="Times New Roman" panose="02020603050405020304" pitchFamily="18" charset="0"/>
          </a:endParaRPr>
        </a:p>
      </dsp:txBody>
      <dsp:txXfrm>
        <a:off x="0" y="0"/>
        <a:ext cx="10515600" cy="141190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439C77-88E8-4BEB-89A2-9522946CB877}">
      <dsp:nvSpPr>
        <dsp:cNvPr id="0" name=""/>
        <dsp:cNvSpPr/>
      </dsp:nvSpPr>
      <dsp:spPr>
        <a:xfrm>
          <a:off x="0" y="3482"/>
          <a:ext cx="10501677" cy="992160"/>
        </a:xfrm>
        <a:prstGeom prst="roundRect">
          <a:avLst/>
        </a:prstGeom>
        <a:solidFill>
          <a:srgbClr val="FF47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00000"/>
            </a:lnSpc>
            <a:spcBef>
              <a:spcPct val="0"/>
            </a:spcBef>
            <a:spcAft>
              <a:spcPts val="0"/>
            </a:spcAft>
          </a:pP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A hate crime is a criminal act against a person or a person’s property by an offender motivated by racial or other bias. </a:t>
          </a:r>
          <a:endParaRPr lang="en-US" sz="2000" kern="1200" dirty="0">
            <a:latin typeface="Times New Roman" panose="02020603050405020304" pitchFamily="18" charset="0"/>
            <a:cs typeface="Times New Roman" panose="02020603050405020304" pitchFamily="18" charset="0"/>
          </a:endParaRPr>
        </a:p>
      </dsp:txBody>
      <dsp:txXfrm>
        <a:off x="48433" y="51915"/>
        <a:ext cx="10404811" cy="89529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65B2A7-C2EE-40A0-B05E-18EC3A4189EC}">
      <dsp:nvSpPr>
        <dsp:cNvPr id="0" name=""/>
        <dsp:cNvSpPr/>
      </dsp:nvSpPr>
      <dsp:spPr>
        <a:xfrm>
          <a:off x="0" y="763"/>
          <a:ext cx="105156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86C23F-1140-49B4-8C4E-483C317EDAF6}">
      <dsp:nvSpPr>
        <dsp:cNvPr id="0" name=""/>
        <dsp:cNvSpPr/>
      </dsp:nvSpPr>
      <dsp:spPr>
        <a:xfrm>
          <a:off x="0" y="763"/>
          <a:ext cx="10515600" cy="1561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smtClean="0">
              <a:latin typeface="Times New Roman" panose="02020603050405020304" pitchFamily="18" charset="0"/>
              <a:ea typeface="Microsoft Himalaya" panose="01010100010101010101" pitchFamily="2" charset="0"/>
              <a:cs typeface="Times New Roman" panose="02020603050405020304" pitchFamily="18" charset="0"/>
            </a:rPr>
            <a:t>The transformation of moral and legal deviance into a medical condition. </a:t>
          </a:r>
        </a:p>
        <a:p>
          <a:pPr lvl="0" algn="l" defTabSz="800100">
            <a:lnSpc>
              <a:spcPct val="90000"/>
            </a:lnSpc>
            <a:spcBef>
              <a:spcPct val="0"/>
            </a:spcBef>
            <a:spcAft>
              <a:spcPct val="35000"/>
            </a:spcAft>
          </a:pPr>
          <a:r>
            <a:rPr lang="en-US" sz="1800" kern="1200" dirty="0" smtClean="0">
              <a:latin typeface="Times New Roman" panose="02020603050405020304" pitchFamily="18" charset="0"/>
              <a:ea typeface="Microsoft Himalaya" panose="01010100010101010101" pitchFamily="2" charset="0"/>
              <a:cs typeface="Times New Roman" panose="02020603050405020304" pitchFamily="18" charset="0"/>
            </a:rPr>
            <a:t>Medicalization amounts to swapping one set of labels for another. E.g., alcoholics as morally weak people. Gradually, however, medical specialists redefined alcoholism so that most people now consider it a disease, rendering people “sick” rather than “bad.” In the same way, obesity, drug addiction, child abuse, sexual promiscuity, and other behaviors that used to be strictly moral matters are widely defined today as illnesses for which people need help rather than punishment.</a:t>
          </a:r>
          <a:endParaRPr lang="en-US" sz="1800" kern="1200" dirty="0">
            <a:latin typeface="Times New Roman" panose="02020603050405020304" pitchFamily="18" charset="0"/>
            <a:ea typeface="Microsoft Himalaya" panose="01010100010101010101" pitchFamily="2" charset="0"/>
            <a:cs typeface="Times New Roman" panose="02020603050405020304" pitchFamily="18" charset="0"/>
          </a:endParaRPr>
        </a:p>
      </dsp:txBody>
      <dsp:txXfrm>
        <a:off x="0" y="763"/>
        <a:ext cx="10515600" cy="156179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0F7CD-0323-49C9-83EC-2FB002F9357E}">
      <dsp:nvSpPr>
        <dsp:cNvPr id="0" name=""/>
        <dsp:cNvSpPr/>
      </dsp:nvSpPr>
      <dsp:spPr>
        <a:xfrm>
          <a:off x="0" y="515"/>
          <a:ext cx="105156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3E8955-37FC-4B5F-924B-E364FA52F358}">
      <dsp:nvSpPr>
        <dsp:cNvPr id="0" name=""/>
        <dsp:cNvSpPr/>
      </dsp:nvSpPr>
      <dsp:spPr>
        <a:xfrm>
          <a:off x="0" y="515"/>
          <a:ext cx="10515600" cy="1054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ea typeface="Microsoft Himalaya" panose="01010100010101010101" pitchFamily="2" charset="0"/>
              <a:cs typeface="Times New Roman" panose="02020603050405020304" pitchFamily="18" charset="0"/>
            </a:rPr>
            <a:t>Third, the two labels differ on the personal competence of the deviant person. Once someone has been labelled as sick, they are seen as unable to control (or if “mentally ill,” even to understand) their actions. People who are labeled incompetent are in turn subjected to treatment, often against their will. For this reason alone, attempts to define deviance in medical terms should be made with extreme caution.</a:t>
          </a:r>
          <a:endParaRPr lang="en-US" sz="1800" kern="1200" dirty="0">
            <a:latin typeface="Times New Roman" panose="02020603050405020304" pitchFamily="18" charset="0"/>
            <a:cs typeface="Times New Roman" panose="02020603050405020304" pitchFamily="18" charset="0"/>
          </a:endParaRPr>
        </a:p>
      </dsp:txBody>
      <dsp:txXfrm>
        <a:off x="0" y="515"/>
        <a:ext cx="10515600" cy="10540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63473-89E7-4B70-9D93-31204AC34E90}">
      <dsp:nvSpPr>
        <dsp:cNvPr id="0" name=""/>
        <dsp:cNvSpPr/>
      </dsp:nvSpPr>
      <dsp:spPr>
        <a:xfrm>
          <a:off x="0" y="365"/>
          <a:ext cx="8121646" cy="2300477"/>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One category of deviance is crime, the violation of a society’s formally enacted criminal law. </a:t>
          </a:r>
        </a:p>
        <a:p>
          <a:pPr lvl="0" algn="l" defTabSz="889000">
            <a:lnSpc>
              <a:spcPct val="90000"/>
            </a:lnSpc>
            <a:spcBef>
              <a:spcPct val="0"/>
            </a:spcBef>
            <a:spcAft>
              <a:spcPct val="35000"/>
            </a:spcAft>
          </a:pP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Even criminal deviance spans a wide range, from minor traffic violations to prostitution, sexual assault, and murder. </a:t>
          </a:r>
        </a:p>
        <a:p>
          <a:pPr lvl="0" algn="l" defTabSz="889000">
            <a:lnSpc>
              <a:spcPct val="90000"/>
            </a:lnSpc>
            <a:spcBef>
              <a:spcPct val="0"/>
            </a:spcBef>
            <a:spcAft>
              <a:spcPct val="35000"/>
            </a:spcAft>
          </a:pP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Crime is the violation of criminal laws enacted by a locality, a state, or the federal government. Crime is a behavior that violates official law and is punishable through formal sanctions. </a:t>
          </a:r>
        </a:p>
      </dsp:txBody>
      <dsp:txXfrm>
        <a:off x="112300" y="112665"/>
        <a:ext cx="7897046" cy="2075877"/>
      </dsp:txXfrm>
    </dsp:sp>
    <dsp:sp modelId="{19C99AF2-FA2E-400F-8D9F-4DD8161EB919}">
      <dsp:nvSpPr>
        <dsp:cNvPr id="0" name=""/>
        <dsp:cNvSpPr/>
      </dsp:nvSpPr>
      <dsp:spPr>
        <a:xfrm>
          <a:off x="0" y="2310574"/>
          <a:ext cx="8121646" cy="1676207"/>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All crimes are composed of two elements: the act itself (or in some cases, the failure to do what the law requires) and criminal intent. Crimes are classified as one of two types based on their severity. </a:t>
          </a:r>
          <a:endParaRPr lang="en-US" sz="2000" kern="1200" dirty="0">
            <a:latin typeface="Times New Roman" panose="02020603050405020304" pitchFamily="18" charset="0"/>
            <a:ea typeface="Microsoft Himalaya" panose="01010100010101010101" pitchFamily="2" charset="0"/>
            <a:cs typeface="Times New Roman" panose="02020603050405020304" pitchFamily="18" charset="0"/>
          </a:endParaRPr>
        </a:p>
      </dsp:txBody>
      <dsp:txXfrm>
        <a:off x="81826" y="2392400"/>
        <a:ext cx="7957994" cy="151255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CA0EA-947F-45E4-9B4B-508EC121FA07}">
      <dsp:nvSpPr>
        <dsp:cNvPr id="0" name=""/>
        <dsp:cNvSpPr/>
      </dsp:nvSpPr>
      <dsp:spPr>
        <a:xfrm>
          <a:off x="0" y="0"/>
          <a:ext cx="105156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377BE-5E9C-4F4E-A562-E159B1BE5571}">
      <dsp:nvSpPr>
        <dsp:cNvPr id="0" name=""/>
        <dsp:cNvSpPr/>
      </dsp:nvSpPr>
      <dsp:spPr>
        <a:xfrm>
          <a:off x="0" y="0"/>
          <a:ext cx="10515600" cy="1072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smtClean="0">
              <a:latin typeface="Times New Roman" panose="02020603050405020304" pitchFamily="18" charset="0"/>
              <a:ea typeface="Microsoft Himalaya" panose="01010100010101010101" pitchFamily="2" charset="0"/>
              <a:cs typeface="Times New Roman" panose="02020603050405020304" pitchFamily="18" charset="0"/>
            </a:rPr>
            <a:t>The Difference Labels Make </a:t>
          </a:r>
          <a:r>
            <a:rPr lang="en-US" sz="1800" kern="1200" dirty="0" smtClean="0">
              <a:latin typeface="Times New Roman" panose="02020603050405020304" pitchFamily="18" charset="0"/>
              <a:ea typeface="Microsoft Himalaya" panose="01010100010101010101" pitchFamily="2" charset="0"/>
              <a:cs typeface="Times New Roman" panose="02020603050405020304" pitchFamily="18" charset="0"/>
            </a:rPr>
            <a:t>- Whether deviance is a defined as a moral or a medical issue has three consequences. First, it affects who responds to deviance. An offense against common morality usually brings about a reaction from members of the community or the police. A medical label, however, places the situation under the control of clinical specialists, including counselors, psychiatrists, and physicians.</a:t>
          </a:r>
          <a:endParaRPr lang="en-US" sz="1800" kern="1200" dirty="0">
            <a:latin typeface="Times New Roman" panose="02020603050405020304" pitchFamily="18" charset="0"/>
            <a:ea typeface="Microsoft Himalaya" panose="01010100010101010101" pitchFamily="2" charset="0"/>
            <a:cs typeface="Times New Roman" panose="02020603050405020304" pitchFamily="18" charset="0"/>
          </a:endParaRPr>
        </a:p>
      </dsp:txBody>
      <dsp:txXfrm>
        <a:off x="0" y="0"/>
        <a:ext cx="10515600" cy="1072332"/>
      </dsp:txXfrm>
    </dsp:sp>
    <dsp:sp modelId="{45A192C3-E8FA-41F3-8744-E2A054804A6D}">
      <dsp:nvSpPr>
        <dsp:cNvPr id="0" name=""/>
        <dsp:cNvSpPr/>
      </dsp:nvSpPr>
      <dsp:spPr>
        <a:xfrm>
          <a:off x="0" y="1072332"/>
          <a:ext cx="105156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602088-7D84-44A9-8B22-F2677BEB0CBD}">
      <dsp:nvSpPr>
        <dsp:cNvPr id="0" name=""/>
        <dsp:cNvSpPr/>
      </dsp:nvSpPr>
      <dsp:spPr>
        <a:xfrm>
          <a:off x="0" y="1072332"/>
          <a:ext cx="10515600" cy="1072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ea typeface="Microsoft Himalaya" panose="01010100010101010101" pitchFamily="2" charset="0"/>
              <a:cs typeface="Times New Roman" panose="02020603050405020304" pitchFamily="18" charset="0"/>
            </a:rPr>
            <a:t>A second issue is how people respond to deviance. A moral approach defines deviants as offenders subject to punishment. Medically, however, they are patients who need treatment. </a:t>
          </a:r>
          <a:endParaRPr lang="en-US" sz="1800" kern="1200" dirty="0">
            <a:latin typeface="Times New Roman" panose="02020603050405020304" pitchFamily="18" charset="0"/>
            <a:ea typeface="Microsoft Himalaya" panose="01010100010101010101" pitchFamily="2" charset="0"/>
            <a:cs typeface="Times New Roman" panose="02020603050405020304" pitchFamily="18" charset="0"/>
          </a:endParaRPr>
        </a:p>
      </dsp:txBody>
      <dsp:txXfrm>
        <a:off x="0" y="1072332"/>
        <a:ext cx="10515600" cy="10723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280074-28AD-42CF-9F73-2BAA49FDA4C9}">
      <dsp:nvSpPr>
        <dsp:cNvPr id="0" name=""/>
        <dsp:cNvSpPr/>
      </dsp:nvSpPr>
      <dsp:spPr>
        <a:xfrm>
          <a:off x="0" y="674131"/>
          <a:ext cx="7220957" cy="5768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b="1" kern="1200" dirty="0" smtClean="0">
              <a:latin typeface="Times New Roman" panose="02020603050405020304" pitchFamily="18" charset="0"/>
              <a:ea typeface="Microsoft Himalaya" panose="01010100010101010101" pitchFamily="2" charset="0"/>
              <a:cs typeface="Times New Roman" panose="02020603050405020304" pitchFamily="18" charset="0"/>
            </a:rPr>
            <a:t>Violent Crimes </a:t>
          </a:r>
          <a:endParaRPr lang="en-US" sz="2000" b="1" kern="1200" dirty="0">
            <a:latin typeface="Times New Roman" panose="02020603050405020304" pitchFamily="18" charset="0"/>
            <a:cs typeface="Times New Roman" panose="02020603050405020304" pitchFamily="18" charset="0"/>
          </a:endParaRPr>
        </a:p>
      </dsp:txBody>
      <dsp:txXfrm>
        <a:off x="28158" y="702289"/>
        <a:ext cx="7164641" cy="520508"/>
      </dsp:txXfrm>
    </dsp:sp>
    <dsp:sp modelId="{A034E6CE-4F68-4AF6-B159-C4CC9BE8CDB9}">
      <dsp:nvSpPr>
        <dsp:cNvPr id="0" name=""/>
        <dsp:cNvSpPr/>
      </dsp:nvSpPr>
      <dsp:spPr>
        <a:xfrm>
          <a:off x="0" y="1250955"/>
          <a:ext cx="7220957" cy="357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26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Also known as “crimes against a person, are based on the </a:t>
          </a:r>
          <a:r>
            <a:rPr lang="en-US" sz="2000" b="1" kern="1200" dirty="0" smtClean="0">
              <a:latin typeface="Times New Roman" panose="02020603050405020304" pitchFamily="18" charset="0"/>
              <a:ea typeface="Microsoft Himalaya" panose="01010100010101010101" pitchFamily="2" charset="0"/>
              <a:cs typeface="Times New Roman" panose="02020603050405020304" pitchFamily="18" charset="0"/>
            </a:rPr>
            <a:t>use of force or the threat of force. </a:t>
          </a: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Crimes that </a:t>
          </a:r>
          <a:r>
            <a:rPr lang="en-US" sz="2000" b="1" kern="1200" dirty="0" smtClean="0">
              <a:latin typeface="Times New Roman" panose="02020603050405020304" pitchFamily="18" charset="0"/>
              <a:ea typeface="Microsoft Himalaya" panose="01010100010101010101" pitchFamily="2" charset="0"/>
              <a:cs typeface="Times New Roman" panose="02020603050405020304" pitchFamily="18" charset="0"/>
            </a:rPr>
            <a:t>direct violence or the threat of violence against others. </a:t>
          </a:r>
          <a:endParaRPr lang="en-US" sz="2000" b="1"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20000"/>
            </a:spcAft>
            <a:buChar char="••"/>
          </a:pP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Include </a:t>
          </a:r>
          <a:r>
            <a:rPr lang="en-US" sz="2000" b="1" kern="1200" dirty="0" smtClean="0">
              <a:latin typeface="Times New Roman" panose="02020603050405020304" pitchFamily="18" charset="0"/>
              <a:ea typeface="Microsoft Himalaya" panose="01010100010101010101" pitchFamily="2" charset="0"/>
              <a:cs typeface="Times New Roman" panose="02020603050405020304" pitchFamily="18" charset="0"/>
            </a:rPr>
            <a:t>murders and manslaughter </a:t>
          </a: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(legally defined as “the willful killing of one human being by another”), aggravated assault (“an unlawful attack by one person upon another for the purpose of inflicting severe or aggravated bodily injury”), rape (“penetration without the consent of the victim”), and robbery (“taking or attempting to take anything of value from the care, custody, or control of a person or persons by force or threat of force or violence and/or putting the victim in fear”). </a:t>
          </a:r>
          <a:endParaRPr lang="en-US" sz="2000" kern="1200" dirty="0">
            <a:latin typeface="Times New Roman" panose="02020603050405020304" pitchFamily="18" charset="0"/>
            <a:cs typeface="Times New Roman" panose="02020603050405020304" pitchFamily="18" charset="0"/>
          </a:endParaRPr>
        </a:p>
      </dsp:txBody>
      <dsp:txXfrm>
        <a:off x="0" y="1250955"/>
        <a:ext cx="7220957" cy="35787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314FD1-F4AD-4D07-8D40-D48DEECB6D78}">
      <dsp:nvSpPr>
        <dsp:cNvPr id="0" name=""/>
        <dsp:cNvSpPr/>
      </dsp:nvSpPr>
      <dsp:spPr>
        <a:xfrm>
          <a:off x="0" y="40232"/>
          <a:ext cx="8230023" cy="121099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1" i="0" kern="1200" dirty="0" smtClean="0">
              <a:latin typeface="Times New Roman" panose="02020603050405020304" pitchFamily="18" charset="0"/>
              <a:cs typeface="Times New Roman" panose="02020603050405020304" pitchFamily="18" charset="0"/>
            </a:rPr>
            <a:t>Nonviolent crimes</a:t>
          </a:r>
          <a:endParaRPr lang="en-US" sz="2000" kern="1200" dirty="0">
            <a:latin typeface="Times New Roman" panose="02020603050405020304" pitchFamily="18" charset="0"/>
            <a:ea typeface="Microsoft Himalaya" panose="01010100010101010101" pitchFamily="2" charset="0"/>
            <a:cs typeface="Times New Roman" panose="02020603050405020304" pitchFamily="18" charset="0"/>
          </a:endParaRPr>
        </a:p>
      </dsp:txBody>
      <dsp:txXfrm>
        <a:off x="59116" y="99348"/>
        <a:ext cx="8111791" cy="1092764"/>
      </dsp:txXfrm>
    </dsp:sp>
    <dsp:sp modelId="{483D69A6-0366-4C9A-991C-A211AE0FBE1E}">
      <dsp:nvSpPr>
        <dsp:cNvPr id="0" name=""/>
        <dsp:cNvSpPr/>
      </dsp:nvSpPr>
      <dsp:spPr>
        <a:xfrm>
          <a:off x="0" y="1211604"/>
          <a:ext cx="8230023" cy="4042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303" tIns="25400" rIns="142240" bIns="25400" numCol="1" spcCol="1270" anchor="t" anchorCtr="0">
          <a:noAutofit/>
        </a:bodyPr>
        <a:lstStyle/>
        <a:p>
          <a:pPr marL="228600" lvl="1" indent="-228600" algn="l" defTabSz="889000">
            <a:lnSpc>
              <a:spcPct val="90000"/>
            </a:lnSpc>
            <a:spcBef>
              <a:spcPct val="0"/>
            </a:spcBef>
            <a:spcAft>
              <a:spcPct val="20000"/>
            </a:spcAft>
            <a:buChar char="••"/>
          </a:pPr>
          <a:endParaRPr lang="en-US" sz="2000" kern="1200" dirty="0">
            <a:latin typeface="Times New Roman" panose="02020603050405020304" pitchFamily="18" charset="0"/>
            <a:ea typeface="Microsoft Himalaya" panose="01010100010101010101" pitchFamily="2" charset="0"/>
            <a:cs typeface="Times New Roman" panose="02020603050405020304" pitchFamily="18" charset="0"/>
          </a:endParaRPr>
        </a:p>
        <a:p>
          <a:pPr marL="228600" lvl="1" indent="-228600" algn="l" defTabSz="889000">
            <a:lnSpc>
              <a:spcPct val="90000"/>
            </a:lnSpc>
            <a:spcBef>
              <a:spcPct val="0"/>
            </a:spcBef>
            <a:spcAft>
              <a:spcPct val="20000"/>
            </a:spcAft>
            <a:buChar char="••"/>
          </a:pP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Involve theft of property belonging to others.</a:t>
          </a:r>
          <a:endParaRPr lang="en-US" sz="2000" kern="1200" dirty="0">
            <a:latin typeface="Times New Roman" panose="02020603050405020304" pitchFamily="18" charset="0"/>
            <a:ea typeface="Microsoft Himalaya" panose="01010100010101010101" pitchFamily="2" charset="0"/>
            <a:cs typeface="Times New Roman" panose="02020603050405020304" pitchFamily="18" charset="0"/>
          </a:endParaRPr>
        </a:p>
        <a:p>
          <a:pPr marL="228600" lvl="1" indent="-228600" algn="l" defTabSz="889000">
            <a:lnSpc>
              <a:spcPct val="90000"/>
            </a:lnSpc>
            <a:spcBef>
              <a:spcPct val="0"/>
            </a:spcBef>
            <a:spcAft>
              <a:spcPct val="20000"/>
            </a:spcAft>
            <a:buChar char="••"/>
          </a:pP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Involves the destruction or theft of property but do not use force or the threat of force. Crimes against property. </a:t>
          </a:r>
          <a:endParaRPr lang="en-US" sz="2000" kern="1200" dirty="0">
            <a:latin typeface="Times New Roman" panose="02020603050405020304" pitchFamily="18" charset="0"/>
            <a:ea typeface="Microsoft Himalaya" panose="01010100010101010101" pitchFamily="2" charset="0"/>
            <a:cs typeface="Times New Roman" panose="02020603050405020304" pitchFamily="18" charset="0"/>
          </a:endParaRPr>
        </a:p>
        <a:p>
          <a:pPr marL="228600" lvl="1" indent="-228600" algn="l" defTabSz="889000">
            <a:lnSpc>
              <a:spcPct val="90000"/>
            </a:lnSpc>
            <a:spcBef>
              <a:spcPct val="0"/>
            </a:spcBef>
            <a:spcAft>
              <a:spcPct val="20000"/>
            </a:spcAft>
            <a:buChar char="••"/>
          </a:pP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Includes vandalism burglary (“the unlawful entry of a structure to commit a [serious crime] or a theft”), larceny theft (“the unlawful taking, carrying, leading, or riding away of property from the possession of another”), auto theft (“the theft or attempted theft of a motor vehicle”), and arson (“any willful or malicious burning or attempt to burn the personal property of another”). </a:t>
          </a:r>
          <a:endParaRPr lang="en-US" sz="2000" kern="1200" dirty="0">
            <a:latin typeface="Times New Roman" panose="02020603050405020304" pitchFamily="18" charset="0"/>
            <a:ea typeface="Microsoft Himalaya" panose="01010100010101010101" pitchFamily="2" charset="0"/>
            <a:cs typeface="Times New Roman" panose="02020603050405020304" pitchFamily="18" charset="0"/>
          </a:endParaRPr>
        </a:p>
      </dsp:txBody>
      <dsp:txXfrm>
        <a:off x="0" y="1211604"/>
        <a:ext cx="8230023" cy="40421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AFB95F-BE59-499B-85CE-77E317ED9790}">
      <dsp:nvSpPr>
        <dsp:cNvPr id="0" name=""/>
        <dsp:cNvSpPr/>
      </dsp:nvSpPr>
      <dsp:spPr>
        <a:xfrm>
          <a:off x="0" y="10156"/>
          <a:ext cx="10515600" cy="772200"/>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b="1" kern="1200" dirty="0" smtClean="0">
              <a:solidFill>
                <a:schemeClr val="tx1"/>
              </a:solidFill>
              <a:latin typeface="Times New Roman" panose="02020603050405020304" pitchFamily="18" charset="0"/>
              <a:cs typeface="Times New Roman" panose="02020603050405020304" pitchFamily="18" charset="0"/>
            </a:rPr>
            <a:t>Street Crimes</a:t>
          </a:r>
          <a:endParaRPr lang="en-US" sz="3300" b="1" kern="1200" dirty="0">
            <a:solidFill>
              <a:schemeClr val="tx1"/>
            </a:solidFill>
            <a:latin typeface="Times New Roman" panose="02020603050405020304" pitchFamily="18" charset="0"/>
            <a:cs typeface="Times New Roman" panose="02020603050405020304" pitchFamily="18" charset="0"/>
          </a:endParaRPr>
        </a:p>
      </dsp:txBody>
      <dsp:txXfrm>
        <a:off x="37696" y="47852"/>
        <a:ext cx="10440208" cy="696808"/>
      </dsp:txXfrm>
    </dsp:sp>
    <dsp:sp modelId="{15FBABAD-BBAB-4996-8D94-40F9B7CCDAC0}">
      <dsp:nvSpPr>
        <dsp:cNvPr id="0" name=""/>
        <dsp:cNvSpPr/>
      </dsp:nvSpPr>
      <dsp:spPr>
        <a:xfrm>
          <a:off x="0" y="782356"/>
          <a:ext cx="10515600" cy="768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b="0" i="0" kern="1200" dirty="0" smtClean="0">
              <a:latin typeface="Times New Roman" panose="02020603050405020304" pitchFamily="18" charset="0"/>
              <a:cs typeface="Times New Roman" panose="02020603050405020304" pitchFamily="18" charset="0"/>
            </a:rPr>
            <a:t>offenses committed by ordinary people against other people or organizations, usually in public spaces. </a:t>
          </a:r>
          <a:endParaRPr lang="en-US" sz="2600" kern="1200" dirty="0">
            <a:latin typeface="Times New Roman" panose="02020603050405020304" pitchFamily="18" charset="0"/>
            <a:cs typeface="Times New Roman" panose="02020603050405020304" pitchFamily="18" charset="0"/>
          </a:endParaRPr>
        </a:p>
      </dsp:txBody>
      <dsp:txXfrm>
        <a:off x="0" y="782356"/>
        <a:ext cx="10515600" cy="7684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93E9E9-175E-4637-A132-9BFE24E19441}">
      <dsp:nvSpPr>
        <dsp:cNvPr id="0" name=""/>
        <dsp:cNvSpPr/>
      </dsp:nvSpPr>
      <dsp:spPr>
        <a:xfrm>
          <a:off x="0" y="666254"/>
          <a:ext cx="11121887" cy="812615"/>
        </a:xfrm>
        <a:prstGeom prst="roundRect">
          <a:avLst/>
        </a:prstGeom>
        <a:solidFill>
          <a:srgbClr val="FFFF99"/>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latin typeface="Times New Roman" panose="02020603050405020304" pitchFamily="18" charset="0"/>
              <a:ea typeface="Microsoft Himalaya" panose="01010100010101010101" pitchFamily="2" charset="0"/>
              <a:cs typeface="Times New Roman" panose="02020603050405020304" pitchFamily="18" charset="0"/>
            </a:rPr>
            <a:t>Victimless Crimes</a:t>
          </a:r>
          <a:endParaRPr lang="en-US" sz="1600" kern="1200" dirty="0">
            <a:latin typeface="Times New Roman" panose="02020603050405020304" pitchFamily="18" charset="0"/>
            <a:cs typeface="Times New Roman" panose="02020603050405020304" pitchFamily="18" charset="0"/>
          </a:endParaRPr>
        </a:p>
      </dsp:txBody>
      <dsp:txXfrm>
        <a:off x="39669" y="705923"/>
        <a:ext cx="11042549" cy="733277"/>
      </dsp:txXfrm>
    </dsp:sp>
    <dsp:sp modelId="{41A35E0F-507E-4CF6-9ADC-832E12DECB41}">
      <dsp:nvSpPr>
        <dsp:cNvPr id="0" name=""/>
        <dsp:cNvSpPr/>
      </dsp:nvSpPr>
      <dsp:spPr>
        <a:xfrm>
          <a:off x="0" y="1478870"/>
          <a:ext cx="11121887" cy="3027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12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Also called </a:t>
          </a:r>
          <a:r>
            <a:rPr lang="en-US" sz="2000" b="1" kern="1200" dirty="0" smtClean="0">
              <a:latin typeface="Times New Roman" panose="02020603050405020304" pitchFamily="18" charset="0"/>
              <a:ea typeface="Microsoft Himalaya" panose="01010100010101010101" pitchFamily="2" charset="0"/>
              <a:cs typeface="Times New Roman" panose="02020603050405020304" pitchFamily="18" charset="0"/>
            </a:rPr>
            <a:t>crimes without complaint. </a:t>
          </a: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A third category of offenses not included in major crime indexes.</a:t>
          </a:r>
          <a:endParaRPr lang="en-US" sz="20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20000"/>
            </a:spcAft>
            <a:buChar char="••"/>
          </a:pP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When the </a:t>
          </a:r>
          <a:r>
            <a:rPr lang="en-US" sz="2000" b="1" kern="1200" dirty="0" smtClean="0">
              <a:latin typeface="Times New Roman" panose="02020603050405020304" pitchFamily="18" charset="0"/>
              <a:ea typeface="Microsoft Himalaya" panose="01010100010101010101" pitchFamily="2" charset="0"/>
              <a:cs typeface="Times New Roman" panose="02020603050405020304" pitchFamily="18" charset="0"/>
            </a:rPr>
            <a:t>perpetrator is not explicitly harming another person. </a:t>
          </a: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While some claim acts like these are victimless, others argue that they actually do harm society. Prostitution may foster abuse toward women by clients or pimps. Drug use may increase the likelihood of employee absences. </a:t>
          </a:r>
          <a:endParaRPr lang="en-US" sz="20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20000"/>
            </a:spcAft>
            <a:buChar char="••"/>
          </a:pP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Violations of law in which there are no obvious victims. </a:t>
          </a:r>
          <a:endParaRPr lang="en-US" sz="20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20000"/>
            </a:spcAft>
            <a:buChar char="••"/>
          </a:pP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Includes illegal drug use, prostitution and gambling. </a:t>
          </a:r>
          <a:endParaRPr lang="en-US" sz="20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20000"/>
            </a:spcAft>
            <a:buChar char="••"/>
          </a:pP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The term “victimless crime” is misleading, however. Perhaps it is more correct to say that people who commit such crimes are both offenders and victims. </a:t>
          </a:r>
        </a:p>
        <a:p>
          <a:pPr marL="228600" lvl="1" indent="-228600" algn="l" defTabSz="889000">
            <a:lnSpc>
              <a:spcPct val="90000"/>
            </a:lnSpc>
            <a:spcBef>
              <a:spcPct val="0"/>
            </a:spcBef>
            <a:spcAft>
              <a:spcPct val="20000"/>
            </a:spcAft>
            <a:buChar char="••"/>
          </a:pPr>
          <a:endParaRPr lang="en-US" sz="2000" kern="1200" dirty="0">
            <a:latin typeface="Times New Roman" panose="02020603050405020304" pitchFamily="18" charset="0"/>
            <a:cs typeface="Times New Roman" panose="02020603050405020304" pitchFamily="18" charset="0"/>
          </a:endParaRPr>
        </a:p>
      </dsp:txBody>
      <dsp:txXfrm>
        <a:off x="0" y="1478870"/>
        <a:ext cx="11121887" cy="30273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757EA-2517-4119-9EBB-A6EF0BF2A385}">
      <dsp:nvSpPr>
        <dsp:cNvPr id="0" name=""/>
        <dsp:cNvSpPr/>
      </dsp:nvSpPr>
      <dsp:spPr>
        <a:xfrm>
          <a:off x="0" y="1494"/>
          <a:ext cx="105156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DF2056-721A-4491-9498-8200D5D28639}">
      <dsp:nvSpPr>
        <dsp:cNvPr id="0" name=""/>
        <dsp:cNvSpPr/>
      </dsp:nvSpPr>
      <dsp:spPr>
        <a:xfrm>
          <a:off x="0" y="1494"/>
          <a:ext cx="10515600" cy="768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An often-overlooked category is corporate crime, or crime committed by white collar workers in a business environment. </a:t>
          </a:r>
          <a:endParaRPr lang="en-US" sz="2000" kern="1200" dirty="0">
            <a:latin typeface="Times New Roman" panose="02020603050405020304" pitchFamily="18" charset="0"/>
            <a:ea typeface="Microsoft Himalaya" panose="01010100010101010101" pitchFamily="2" charset="0"/>
            <a:cs typeface="Times New Roman" panose="02020603050405020304" pitchFamily="18" charset="0"/>
          </a:endParaRPr>
        </a:p>
      </dsp:txBody>
      <dsp:txXfrm>
        <a:off x="0" y="1494"/>
        <a:ext cx="10515600" cy="768779"/>
      </dsp:txXfrm>
    </dsp:sp>
    <dsp:sp modelId="{79A8F0B6-8C0E-49FF-8983-2D38026D8F3D}">
      <dsp:nvSpPr>
        <dsp:cNvPr id="0" name=""/>
        <dsp:cNvSpPr/>
      </dsp:nvSpPr>
      <dsp:spPr>
        <a:xfrm>
          <a:off x="0" y="770274"/>
          <a:ext cx="105156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8F6EA0-18D3-4467-B014-B0936F216162}">
      <dsp:nvSpPr>
        <dsp:cNvPr id="0" name=""/>
        <dsp:cNvSpPr/>
      </dsp:nvSpPr>
      <dsp:spPr>
        <a:xfrm>
          <a:off x="0" y="770274"/>
          <a:ext cx="10515600" cy="768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Embezzlement, insider trading, and identity theft are all types of corporate crime. </a:t>
          </a:r>
          <a:endParaRPr lang="en-US" sz="2000" kern="1200" dirty="0">
            <a:latin typeface="Times New Roman" panose="02020603050405020304" pitchFamily="18" charset="0"/>
            <a:ea typeface="Microsoft Himalaya" panose="01010100010101010101" pitchFamily="2" charset="0"/>
            <a:cs typeface="Times New Roman" panose="02020603050405020304" pitchFamily="18" charset="0"/>
          </a:endParaRPr>
        </a:p>
      </dsp:txBody>
      <dsp:txXfrm>
        <a:off x="0" y="770274"/>
        <a:ext cx="10515600" cy="768779"/>
      </dsp:txXfrm>
    </dsp:sp>
    <dsp:sp modelId="{40F62703-500F-436C-8E12-C717D3B395D1}">
      <dsp:nvSpPr>
        <dsp:cNvPr id="0" name=""/>
        <dsp:cNvSpPr/>
      </dsp:nvSpPr>
      <dsp:spPr>
        <a:xfrm>
          <a:off x="0" y="1539053"/>
          <a:ext cx="105156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E3C76D-EB5A-4735-8541-AB7CE9F29A7A}">
      <dsp:nvSpPr>
        <dsp:cNvPr id="0" name=""/>
        <dsp:cNvSpPr/>
      </dsp:nvSpPr>
      <dsp:spPr>
        <a:xfrm>
          <a:off x="0" y="1539053"/>
          <a:ext cx="10505330" cy="1066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ea typeface="Microsoft Himalaya" panose="01010100010101010101" pitchFamily="2" charset="0"/>
              <a:cs typeface="Times New Roman" panose="02020603050405020304" pitchFamily="18" charset="0"/>
            </a:rPr>
            <a:t>Corporate crime includes whole companies engaging in illegal practices in pursuit of profit by any means necessary. Corporate crime ranges from knowingly </a:t>
          </a:r>
          <a:r>
            <a:rPr lang="en-US" sz="2000" b="1" kern="1200" dirty="0" smtClean="0">
              <a:latin typeface="Times New Roman" panose="02020603050405020304" pitchFamily="18" charset="0"/>
              <a:ea typeface="Microsoft Himalaya" panose="01010100010101010101" pitchFamily="2" charset="0"/>
              <a:cs typeface="Times New Roman" panose="02020603050405020304" pitchFamily="18" charset="0"/>
            </a:rPr>
            <a:t>selling faulty or dangerous products to deliberately polluting the environment (</a:t>
          </a:r>
          <a:r>
            <a:rPr lang="en-US" sz="2000" b="1" kern="1200" dirty="0" err="1" smtClean="0">
              <a:latin typeface="Times New Roman" panose="02020603050405020304" pitchFamily="18" charset="0"/>
              <a:ea typeface="Microsoft Himalaya" panose="01010100010101010101" pitchFamily="2" charset="0"/>
              <a:cs typeface="Times New Roman" panose="02020603050405020304" pitchFamily="18" charset="0"/>
            </a:rPr>
            <a:t>Derber</a:t>
          </a:r>
          <a:r>
            <a:rPr lang="en-US" sz="2000" b="1" kern="1200" dirty="0" smtClean="0">
              <a:latin typeface="Times New Roman" panose="02020603050405020304" pitchFamily="18" charset="0"/>
              <a:ea typeface="Microsoft Himalaya" panose="01010100010101010101" pitchFamily="2" charset="0"/>
              <a:cs typeface="Times New Roman" panose="02020603050405020304" pitchFamily="18" charset="0"/>
            </a:rPr>
            <a:t>, 2004). </a:t>
          </a:r>
          <a:endParaRPr lang="en-US" sz="2000" b="1" kern="1200" dirty="0">
            <a:latin typeface="Times New Roman" panose="02020603050405020304" pitchFamily="18" charset="0"/>
            <a:ea typeface="Microsoft Himalaya" panose="01010100010101010101" pitchFamily="2" charset="0"/>
            <a:cs typeface="Times New Roman" panose="02020603050405020304" pitchFamily="18" charset="0"/>
          </a:endParaRPr>
        </a:p>
      </dsp:txBody>
      <dsp:txXfrm>
        <a:off x="0" y="1539053"/>
        <a:ext cx="10505330" cy="10661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B460A-F805-4E1F-9675-E8C0B165C86B}">
      <dsp:nvSpPr>
        <dsp:cNvPr id="0" name=""/>
        <dsp:cNvSpPr/>
      </dsp:nvSpPr>
      <dsp:spPr>
        <a:xfrm>
          <a:off x="0" y="108107"/>
          <a:ext cx="8128000" cy="1216800"/>
        </a:xfrm>
        <a:prstGeom prst="roundRect">
          <a:avLst/>
        </a:prstGeom>
        <a:solidFill>
          <a:srgbClr val="FFA74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dirty="0" smtClean="0">
              <a:solidFill>
                <a:schemeClr val="tx1"/>
              </a:solidFill>
              <a:latin typeface="Times New Roman" panose="02020603050405020304" pitchFamily="18" charset="0"/>
              <a:ea typeface="Microsoft Himalaya" panose="01010100010101010101" pitchFamily="2" charset="0"/>
              <a:cs typeface="Times New Roman" panose="02020603050405020304" pitchFamily="18" charset="0"/>
            </a:rPr>
            <a:t>The illegal actions of a corporation or people acting on its behalf. </a:t>
          </a:r>
          <a:endParaRPr lang="en-US" sz="2200" b="1" kern="1200" dirty="0">
            <a:solidFill>
              <a:schemeClr val="tx1"/>
            </a:solidFill>
            <a:latin typeface="Times New Roman" panose="02020603050405020304" pitchFamily="18" charset="0"/>
            <a:cs typeface="Times New Roman" panose="02020603050405020304" pitchFamily="18" charset="0"/>
          </a:endParaRPr>
        </a:p>
      </dsp:txBody>
      <dsp:txXfrm>
        <a:off x="59399" y="167506"/>
        <a:ext cx="8009202" cy="10980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8244A-F708-4CAB-A55A-B2835336E029}">
      <dsp:nvSpPr>
        <dsp:cNvPr id="0" name=""/>
        <dsp:cNvSpPr/>
      </dsp:nvSpPr>
      <dsp:spPr>
        <a:xfrm>
          <a:off x="0" y="24846"/>
          <a:ext cx="6897998" cy="1710869"/>
        </a:xfrm>
        <a:prstGeom prst="roundRect">
          <a:avLst/>
        </a:prstGeom>
        <a:solidFill>
          <a:srgbClr val="FF47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kern="1200" dirty="0" smtClean="0">
              <a:solidFill>
                <a:schemeClr val="bg1"/>
              </a:solidFill>
              <a:latin typeface="Times New Roman" panose="02020603050405020304" pitchFamily="18" charset="0"/>
              <a:ea typeface="Microsoft Himalaya" panose="01010100010101010101" pitchFamily="2" charset="0"/>
              <a:cs typeface="Times New Roman" panose="02020603050405020304" pitchFamily="18" charset="0"/>
            </a:rPr>
            <a:t>A non violent crime characterized by deceit </a:t>
          </a:r>
          <a:r>
            <a:rPr lang="en-US" sz="1800" b="1" kern="1200" dirty="0" smtClean="0">
              <a:solidFill>
                <a:schemeClr val="bg1"/>
              </a:solidFill>
              <a:latin typeface="Times New Roman" panose="02020603050405020304" pitchFamily="18" charset="0"/>
              <a:ea typeface="Microsoft Himalaya" panose="01010100010101010101" pitchFamily="2" charset="0"/>
              <a:cs typeface="Times New Roman" panose="02020603050405020304" pitchFamily="18" charset="0"/>
            </a:rPr>
            <a:t>to obtain or avoid losing money, or to gain a personal or business advantage. </a:t>
          </a:r>
        </a:p>
        <a:p>
          <a:pPr lvl="0" algn="ctr" defTabSz="800100">
            <a:lnSpc>
              <a:spcPct val="90000"/>
            </a:lnSpc>
            <a:spcBef>
              <a:spcPct val="0"/>
            </a:spcBef>
            <a:spcAft>
              <a:spcPct val="35000"/>
            </a:spcAft>
          </a:pPr>
          <a:r>
            <a:rPr lang="en-US" sz="1800" b="0" kern="1200" dirty="0" smtClean="0">
              <a:solidFill>
                <a:schemeClr val="bg1"/>
              </a:solidFill>
              <a:latin typeface="Times New Roman" panose="02020603050405020304" pitchFamily="18" charset="0"/>
              <a:ea typeface="Microsoft Himalaya" panose="01010100010101010101" pitchFamily="2" charset="0"/>
              <a:cs typeface="Times New Roman" panose="02020603050405020304" pitchFamily="18" charset="0"/>
            </a:rPr>
            <a:t>Crime committed by people of high social position in the course of their occupations.</a:t>
          </a:r>
          <a:endParaRPr lang="en-US" sz="1800" b="0" kern="1200" dirty="0">
            <a:solidFill>
              <a:schemeClr val="bg1"/>
            </a:solidFill>
            <a:latin typeface="Times New Roman" panose="02020603050405020304" pitchFamily="18" charset="0"/>
            <a:cs typeface="Times New Roman" panose="02020603050405020304" pitchFamily="18" charset="0"/>
          </a:endParaRPr>
        </a:p>
      </dsp:txBody>
      <dsp:txXfrm>
        <a:off x="83518" y="108364"/>
        <a:ext cx="6730962" cy="154383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EF9B6E-7837-404C-8C22-1280A9A1F9FB}" type="datetimeFigureOut">
              <a:rPr lang="en-US" smtClean="0"/>
              <a:t>4/15/2025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C9BC6-B3CA-43B1-B4BF-E205697568B2}" type="slidenum">
              <a:rPr lang="en-US" smtClean="0"/>
              <a:t>‹#›</a:t>
            </a:fld>
            <a:endParaRPr lang="en-US"/>
          </a:p>
        </p:txBody>
      </p:sp>
    </p:spTree>
    <p:extLst>
      <p:ext uri="{BB962C8B-B14F-4D97-AF65-F5344CB8AC3E}">
        <p14:creationId xmlns:p14="http://schemas.microsoft.com/office/powerpoint/2010/main" val="3822719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C10928A-450B-407A-B607-48A1C9892FC5}"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61E58A-7F4C-43D9-852D-72D80397D94D}" type="slidenum">
              <a:rPr lang="en-US" smtClean="0"/>
              <a:t>‹#›</a:t>
            </a:fld>
            <a:endParaRPr lang="en-US"/>
          </a:p>
        </p:txBody>
      </p:sp>
    </p:spTree>
    <p:extLst>
      <p:ext uri="{BB962C8B-B14F-4D97-AF65-F5344CB8AC3E}">
        <p14:creationId xmlns:p14="http://schemas.microsoft.com/office/powerpoint/2010/main" val="3418010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10928A-450B-407A-B607-48A1C9892FC5}"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61E58A-7F4C-43D9-852D-72D80397D94D}" type="slidenum">
              <a:rPr lang="en-US" smtClean="0"/>
              <a:t>‹#›</a:t>
            </a:fld>
            <a:endParaRPr lang="en-US"/>
          </a:p>
        </p:txBody>
      </p:sp>
    </p:spTree>
    <p:extLst>
      <p:ext uri="{BB962C8B-B14F-4D97-AF65-F5344CB8AC3E}">
        <p14:creationId xmlns:p14="http://schemas.microsoft.com/office/powerpoint/2010/main" val="1353070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10928A-450B-407A-B607-48A1C9892FC5}"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61E58A-7F4C-43D9-852D-72D80397D94D}" type="slidenum">
              <a:rPr lang="en-US" smtClean="0"/>
              <a:t>‹#›</a:t>
            </a:fld>
            <a:endParaRPr lang="en-US"/>
          </a:p>
        </p:txBody>
      </p:sp>
    </p:spTree>
    <p:extLst>
      <p:ext uri="{BB962C8B-B14F-4D97-AF65-F5344CB8AC3E}">
        <p14:creationId xmlns:p14="http://schemas.microsoft.com/office/powerpoint/2010/main" val="3355808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10928A-450B-407A-B607-48A1C9892FC5}"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61E58A-7F4C-43D9-852D-72D80397D94D}" type="slidenum">
              <a:rPr lang="en-US" smtClean="0"/>
              <a:t>‹#›</a:t>
            </a:fld>
            <a:endParaRPr lang="en-US"/>
          </a:p>
        </p:txBody>
      </p:sp>
    </p:spTree>
    <p:extLst>
      <p:ext uri="{BB962C8B-B14F-4D97-AF65-F5344CB8AC3E}">
        <p14:creationId xmlns:p14="http://schemas.microsoft.com/office/powerpoint/2010/main" val="2107745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C10928A-450B-407A-B607-48A1C9892FC5}"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61E58A-7F4C-43D9-852D-72D80397D94D}" type="slidenum">
              <a:rPr lang="en-US" smtClean="0"/>
              <a:t>‹#›</a:t>
            </a:fld>
            <a:endParaRPr lang="en-US"/>
          </a:p>
        </p:txBody>
      </p:sp>
    </p:spTree>
    <p:extLst>
      <p:ext uri="{BB962C8B-B14F-4D97-AF65-F5344CB8AC3E}">
        <p14:creationId xmlns:p14="http://schemas.microsoft.com/office/powerpoint/2010/main" val="1217196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C10928A-450B-407A-B607-48A1C9892FC5}"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61E58A-7F4C-43D9-852D-72D80397D94D}" type="slidenum">
              <a:rPr lang="en-US" smtClean="0"/>
              <a:t>‹#›</a:t>
            </a:fld>
            <a:endParaRPr lang="en-US"/>
          </a:p>
        </p:txBody>
      </p:sp>
    </p:spTree>
    <p:extLst>
      <p:ext uri="{BB962C8B-B14F-4D97-AF65-F5344CB8AC3E}">
        <p14:creationId xmlns:p14="http://schemas.microsoft.com/office/powerpoint/2010/main" val="2490811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C10928A-450B-407A-B607-48A1C9892FC5}" type="datetimeFigureOut">
              <a:rPr lang="en-US" smtClean="0"/>
              <a:t>4/15/2025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61E58A-7F4C-43D9-852D-72D80397D94D}" type="slidenum">
              <a:rPr lang="en-US" smtClean="0"/>
              <a:t>‹#›</a:t>
            </a:fld>
            <a:endParaRPr lang="en-US"/>
          </a:p>
        </p:txBody>
      </p:sp>
    </p:spTree>
    <p:extLst>
      <p:ext uri="{BB962C8B-B14F-4D97-AF65-F5344CB8AC3E}">
        <p14:creationId xmlns:p14="http://schemas.microsoft.com/office/powerpoint/2010/main" val="2437998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C10928A-450B-407A-B607-48A1C9892FC5}" type="datetimeFigureOut">
              <a:rPr lang="en-US" smtClean="0"/>
              <a:t>4/15/2025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61E58A-7F4C-43D9-852D-72D80397D94D}" type="slidenum">
              <a:rPr lang="en-US" smtClean="0"/>
              <a:t>‹#›</a:t>
            </a:fld>
            <a:endParaRPr lang="en-US"/>
          </a:p>
        </p:txBody>
      </p:sp>
    </p:spTree>
    <p:extLst>
      <p:ext uri="{BB962C8B-B14F-4D97-AF65-F5344CB8AC3E}">
        <p14:creationId xmlns:p14="http://schemas.microsoft.com/office/powerpoint/2010/main" val="545340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10928A-450B-407A-B607-48A1C9892FC5}" type="datetimeFigureOut">
              <a:rPr lang="en-US" smtClean="0"/>
              <a:t>4/15/2025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61E58A-7F4C-43D9-852D-72D80397D94D}" type="slidenum">
              <a:rPr lang="en-US" smtClean="0"/>
              <a:t>‹#›</a:t>
            </a:fld>
            <a:endParaRPr lang="en-US"/>
          </a:p>
        </p:txBody>
      </p:sp>
    </p:spTree>
    <p:extLst>
      <p:ext uri="{BB962C8B-B14F-4D97-AF65-F5344CB8AC3E}">
        <p14:creationId xmlns:p14="http://schemas.microsoft.com/office/powerpoint/2010/main" val="1453926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C10928A-450B-407A-B607-48A1C9892FC5}"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61E58A-7F4C-43D9-852D-72D80397D94D}" type="slidenum">
              <a:rPr lang="en-US" smtClean="0"/>
              <a:t>‹#›</a:t>
            </a:fld>
            <a:endParaRPr lang="en-US"/>
          </a:p>
        </p:txBody>
      </p:sp>
    </p:spTree>
    <p:extLst>
      <p:ext uri="{BB962C8B-B14F-4D97-AF65-F5344CB8AC3E}">
        <p14:creationId xmlns:p14="http://schemas.microsoft.com/office/powerpoint/2010/main" val="828118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C10928A-450B-407A-B607-48A1C9892FC5}" type="datetimeFigureOut">
              <a:rPr lang="en-US" smtClean="0"/>
              <a:t>4/15/2025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61E58A-7F4C-43D9-852D-72D80397D94D}" type="slidenum">
              <a:rPr lang="en-US" smtClean="0"/>
              <a:t>‹#›</a:t>
            </a:fld>
            <a:endParaRPr lang="en-US"/>
          </a:p>
        </p:txBody>
      </p:sp>
    </p:spTree>
    <p:extLst>
      <p:ext uri="{BB962C8B-B14F-4D97-AF65-F5344CB8AC3E}">
        <p14:creationId xmlns:p14="http://schemas.microsoft.com/office/powerpoint/2010/main" val="1260353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10928A-450B-407A-B607-48A1C9892FC5}" type="datetimeFigureOut">
              <a:rPr lang="en-US" smtClean="0"/>
              <a:t>4/15/2025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61E58A-7F4C-43D9-852D-72D80397D94D}" type="slidenum">
              <a:rPr lang="en-US" smtClean="0"/>
              <a:t>‹#›</a:t>
            </a:fld>
            <a:endParaRPr lang="en-US"/>
          </a:p>
        </p:txBody>
      </p:sp>
    </p:spTree>
    <p:extLst>
      <p:ext uri="{BB962C8B-B14F-4D97-AF65-F5344CB8AC3E}">
        <p14:creationId xmlns:p14="http://schemas.microsoft.com/office/powerpoint/2010/main" val="3399258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2.xml"/><Relationship Id="rId13" Type="http://schemas.openxmlformats.org/officeDocument/2006/relationships/diagramLayout" Target="../diagrams/layout13.xml"/><Relationship Id="rId18" Type="http://schemas.openxmlformats.org/officeDocument/2006/relationships/diagramLayout" Target="../diagrams/layout14.xml"/><Relationship Id="rId3" Type="http://schemas.openxmlformats.org/officeDocument/2006/relationships/diagramLayout" Target="../diagrams/layout11.xml"/><Relationship Id="rId21" Type="http://schemas.microsoft.com/office/2007/relationships/diagramDrawing" Target="../diagrams/drawing14.xml"/><Relationship Id="rId7" Type="http://schemas.openxmlformats.org/officeDocument/2006/relationships/diagramData" Target="../diagrams/data12.xml"/><Relationship Id="rId12" Type="http://schemas.openxmlformats.org/officeDocument/2006/relationships/diagramData" Target="../diagrams/data13.xml"/><Relationship Id="rId17" Type="http://schemas.openxmlformats.org/officeDocument/2006/relationships/diagramData" Target="../diagrams/data14.xml"/><Relationship Id="rId2" Type="http://schemas.openxmlformats.org/officeDocument/2006/relationships/diagramData" Target="../diagrams/data11.xml"/><Relationship Id="rId16" Type="http://schemas.microsoft.com/office/2007/relationships/diagramDrawing" Target="../diagrams/drawing13.xml"/><Relationship Id="rId20" Type="http://schemas.openxmlformats.org/officeDocument/2006/relationships/diagramColors" Target="../diagrams/colors14.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5" Type="http://schemas.openxmlformats.org/officeDocument/2006/relationships/diagramColors" Target="../diagrams/colors13.xml"/><Relationship Id="rId10" Type="http://schemas.openxmlformats.org/officeDocument/2006/relationships/diagramColors" Target="../diagrams/colors12.xml"/><Relationship Id="rId19" Type="http://schemas.openxmlformats.org/officeDocument/2006/relationships/diagramQuickStyle" Target="../diagrams/quickStyle14.xml"/><Relationship Id="rId4" Type="http://schemas.openxmlformats.org/officeDocument/2006/relationships/diagramQuickStyle" Target="../diagrams/quickStyle11.xml"/><Relationship Id="rId9" Type="http://schemas.openxmlformats.org/officeDocument/2006/relationships/diagramQuickStyle" Target="../diagrams/quickStyle12.xml"/><Relationship Id="rId14" Type="http://schemas.openxmlformats.org/officeDocument/2006/relationships/diagramQuickStyle" Target="../diagrams/quickStyle1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12.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19.xml"/><Relationship Id="rId13" Type="http://schemas.openxmlformats.org/officeDocument/2006/relationships/diagramLayout" Target="../diagrams/layout20.xml"/><Relationship Id="rId3" Type="http://schemas.openxmlformats.org/officeDocument/2006/relationships/diagramLayout" Target="../diagrams/layout18.xml"/><Relationship Id="rId7" Type="http://schemas.openxmlformats.org/officeDocument/2006/relationships/diagramData" Target="../diagrams/data19.xml"/><Relationship Id="rId12" Type="http://schemas.openxmlformats.org/officeDocument/2006/relationships/diagramData" Target="../diagrams/data20.xml"/><Relationship Id="rId2" Type="http://schemas.openxmlformats.org/officeDocument/2006/relationships/diagramData" Target="../diagrams/data18.xml"/><Relationship Id="rId16" Type="http://schemas.microsoft.com/office/2007/relationships/diagramDrawing" Target="../diagrams/drawing20.xml"/><Relationship Id="rId1" Type="http://schemas.openxmlformats.org/officeDocument/2006/relationships/slideLayout" Target="../slideLayouts/slideLayout2.xml"/><Relationship Id="rId6" Type="http://schemas.microsoft.com/office/2007/relationships/diagramDrawing" Target="../diagrams/drawing18.xml"/><Relationship Id="rId11" Type="http://schemas.microsoft.com/office/2007/relationships/diagramDrawing" Target="../diagrams/drawing19.xml"/><Relationship Id="rId5" Type="http://schemas.openxmlformats.org/officeDocument/2006/relationships/diagramColors" Target="../diagrams/colors18.xml"/><Relationship Id="rId15" Type="http://schemas.openxmlformats.org/officeDocument/2006/relationships/diagramColors" Target="../diagrams/colors20.xml"/><Relationship Id="rId10" Type="http://schemas.openxmlformats.org/officeDocument/2006/relationships/diagramColors" Target="../diagrams/colors19.xml"/><Relationship Id="rId4" Type="http://schemas.openxmlformats.org/officeDocument/2006/relationships/diagramQuickStyle" Target="../diagrams/quickStyle18.xml"/><Relationship Id="rId9" Type="http://schemas.openxmlformats.org/officeDocument/2006/relationships/diagramQuickStyle" Target="../diagrams/quickStyle19.xml"/><Relationship Id="rId14" Type="http://schemas.openxmlformats.org/officeDocument/2006/relationships/diagramQuickStyle" Target="../diagrams/quickStyle20.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6.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7.jpg"/><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Layout" Target="../diagrams/layout7.xml"/><Relationship Id="rId7" Type="http://schemas.openxmlformats.org/officeDocument/2006/relationships/image" Target="../media/image9.png"/><Relationship Id="rId12" Type="http://schemas.microsoft.com/office/2007/relationships/diagramDrawing" Target="../diagrams/drawing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openxmlformats.org/officeDocument/2006/relationships/diagramColors" Target="../diagrams/colors8.xml"/><Relationship Id="rId5" Type="http://schemas.openxmlformats.org/officeDocument/2006/relationships/diagramColors" Target="../diagrams/colors7.xml"/><Relationship Id="rId10" Type="http://schemas.openxmlformats.org/officeDocument/2006/relationships/diagramQuickStyle" Target="../diagrams/quickStyle8.xml"/><Relationship Id="rId4" Type="http://schemas.openxmlformats.org/officeDocument/2006/relationships/diagramQuickStyle" Target="../diagrams/quickStyle7.xml"/><Relationship Id="rId9"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29" y="-297"/>
            <a:ext cx="12193057" cy="6858594"/>
          </a:xfrm>
          <a:prstGeom prst="rect">
            <a:avLst/>
          </a:prstGeom>
        </p:spPr>
      </p:pic>
      <p:sp>
        <p:nvSpPr>
          <p:cNvPr id="4" name="Title 3"/>
          <p:cNvSpPr>
            <a:spLocks noGrp="1"/>
          </p:cNvSpPr>
          <p:nvPr>
            <p:ph type="title"/>
          </p:nvPr>
        </p:nvSpPr>
        <p:spPr>
          <a:xfrm>
            <a:off x="838199" y="1491099"/>
            <a:ext cx="10515600" cy="2852737"/>
          </a:xfrm>
        </p:spPr>
        <p:txBody>
          <a:bodyPr>
            <a:normAutofit/>
          </a:bodyPr>
          <a:lstStyle/>
          <a:p>
            <a:pPr algn="ctr"/>
            <a:r>
              <a:rPr lang="en-US" sz="8000" dirty="0" smtClean="0">
                <a:solidFill>
                  <a:srgbClr val="E6B02A"/>
                </a:solidFill>
                <a:latin typeface="Arial Black" panose="020B0A04020102020204" pitchFamily="34" charset="0"/>
              </a:rPr>
              <a:t>Crime and its types</a:t>
            </a:r>
            <a:r>
              <a:rPr lang="en-US" sz="8000" dirty="0" smtClean="0">
                <a:solidFill>
                  <a:srgbClr val="F8CA08"/>
                </a:solidFill>
                <a:latin typeface="Arial Black" panose="020B0A04020102020204" pitchFamily="34" charset="0"/>
              </a:rPr>
              <a:t> </a:t>
            </a:r>
            <a:endParaRPr lang="en-US" sz="8000" dirty="0">
              <a:solidFill>
                <a:srgbClr val="F8CA08"/>
              </a:solidFill>
              <a:latin typeface="Arial Black" panose="020B0A04020102020204" pitchFamily="34" charset="0"/>
            </a:endParaRPr>
          </a:p>
        </p:txBody>
      </p:sp>
      <p:graphicFrame>
        <p:nvGraphicFramePr>
          <p:cNvPr id="5" name="Content Placeholder 3"/>
          <p:cNvGraphicFramePr>
            <a:graphicFrameLocks/>
          </p:cNvGraphicFramePr>
          <p:nvPr>
            <p:extLst>
              <p:ext uri="{D42A27DB-BD31-4B8C-83A1-F6EECF244321}">
                <p14:modId xmlns:p14="http://schemas.microsoft.com/office/powerpoint/2010/main" val="714474111"/>
              </p:ext>
            </p:extLst>
          </p:nvPr>
        </p:nvGraphicFramePr>
        <p:xfrm>
          <a:off x="2153615" y="4476631"/>
          <a:ext cx="7675220" cy="822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7106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 r="446" b="4927"/>
          <a:stretch/>
        </p:blipFill>
        <p:spPr>
          <a:xfrm>
            <a:off x="725261" y="738554"/>
            <a:ext cx="3875658" cy="5451889"/>
          </a:xfrm>
          <a:prstGeom prst="rect">
            <a:avLst/>
          </a:prstGeom>
        </p:spPr>
      </p:pic>
      <p:graphicFrame>
        <p:nvGraphicFramePr>
          <p:cNvPr id="5" name="Diagram 4"/>
          <p:cNvGraphicFramePr/>
          <p:nvPr>
            <p:extLst>
              <p:ext uri="{D42A27DB-BD31-4B8C-83A1-F6EECF244321}">
                <p14:modId xmlns:p14="http://schemas.microsoft.com/office/powerpoint/2010/main" val="2680338394"/>
              </p:ext>
            </p:extLst>
          </p:nvPr>
        </p:nvGraphicFramePr>
        <p:xfrm>
          <a:off x="5030145" y="614149"/>
          <a:ext cx="6897998" cy="1760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374345215"/>
              </p:ext>
            </p:extLst>
          </p:nvPr>
        </p:nvGraphicFramePr>
        <p:xfrm>
          <a:off x="5302607" y="2602523"/>
          <a:ext cx="6484203" cy="3429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04127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p:cNvGraphicFramePr>
            <a:graphicFrameLocks noGrp="1"/>
          </p:cNvGraphicFramePr>
          <p:nvPr>
            <p:ph idx="4294967295"/>
            <p:extLst/>
          </p:nvPr>
        </p:nvGraphicFramePr>
        <p:xfrm>
          <a:off x="719919" y="2702257"/>
          <a:ext cx="5544404" cy="21154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nvPr>
        </p:nvGraphicFramePr>
        <p:xfrm>
          <a:off x="6754125" y="478669"/>
          <a:ext cx="4614460" cy="52943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 name="Diagram 4"/>
          <p:cNvGraphicFramePr/>
          <p:nvPr>
            <p:extLst/>
          </p:nvPr>
        </p:nvGraphicFramePr>
        <p:xfrm>
          <a:off x="694519" y="832513"/>
          <a:ext cx="10783248" cy="166502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8" name="Diagram 7"/>
          <p:cNvGraphicFramePr/>
          <p:nvPr>
            <p:extLst/>
          </p:nvPr>
        </p:nvGraphicFramePr>
        <p:xfrm>
          <a:off x="721816" y="4804010"/>
          <a:ext cx="10837838" cy="1443503"/>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22679497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600" b="1" dirty="0">
                <a:ln/>
                <a:solidFill>
                  <a:schemeClr val="accent3"/>
                </a:solidFill>
                <a:latin typeface="Arial Black" panose="020B0A04020102020204" pitchFamily="34" charset="0"/>
              </a:rPr>
              <a:t>Organized Crime</a:t>
            </a:r>
          </a:p>
        </p:txBody>
      </p:sp>
      <p:graphicFrame>
        <p:nvGraphicFramePr>
          <p:cNvPr id="4" name="Content Placeholder 3"/>
          <p:cNvGraphicFramePr>
            <a:graphicFrameLocks noGrp="1"/>
          </p:cNvGraphicFramePr>
          <p:nvPr>
            <p:ph idx="1"/>
            <p:extLst/>
          </p:nvPr>
        </p:nvGraphicFramePr>
        <p:xfrm>
          <a:off x="1001973" y="1690688"/>
          <a:ext cx="7104797" cy="4462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a:stretch>
            <a:fillRect/>
          </a:stretch>
        </p:blipFill>
        <p:spPr>
          <a:xfrm>
            <a:off x="8639858" y="1917472"/>
            <a:ext cx="3054031" cy="3173143"/>
          </a:xfrm>
          <a:prstGeom prst="rect">
            <a:avLst/>
          </a:prstGeom>
        </p:spPr>
      </p:pic>
    </p:spTree>
    <p:extLst>
      <p:ext uri="{BB962C8B-B14F-4D97-AF65-F5344CB8AC3E}">
        <p14:creationId xmlns:p14="http://schemas.microsoft.com/office/powerpoint/2010/main" val="42003753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4526" y="884999"/>
            <a:ext cx="10256591" cy="5270141"/>
          </a:xfrm>
          <a:prstGeom prst="rect">
            <a:avLst/>
          </a:prstGeom>
        </p:spPr>
      </p:pic>
    </p:spTree>
    <p:extLst>
      <p:ext uri="{BB962C8B-B14F-4D97-AF65-F5344CB8AC3E}">
        <p14:creationId xmlns:p14="http://schemas.microsoft.com/office/powerpoint/2010/main" val="2242566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2279176" y="492001"/>
            <a:ext cx="8015306" cy="5710906"/>
          </a:xfrm>
          <a:prstGeom prst="rect">
            <a:avLst/>
          </a:prstGeom>
        </p:spPr>
      </p:pic>
    </p:spTree>
    <p:extLst>
      <p:ext uri="{BB962C8B-B14F-4D97-AF65-F5344CB8AC3E}">
        <p14:creationId xmlns:p14="http://schemas.microsoft.com/office/powerpoint/2010/main" val="3270870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27824"/>
          <a:stretch/>
        </p:blipFill>
        <p:spPr>
          <a:xfrm>
            <a:off x="3207223" y="2715904"/>
            <a:ext cx="6009564" cy="1972102"/>
          </a:xfrm>
          <a:prstGeom prst="rect">
            <a:avLst/>
          </a:prstGeom>
        </p:spPr>
      </p:pic>
      <p:sp>
        <p:nvSpPr>
          <p:cNvPr id="2" name="Title 1"/>
          <p:cNvSpPr>
            <a:spLocks noGrp="1"/>
          </p:cNvSpPr>
          <p:nvPr>
            <p:ph type="title"/>
          </p:nvPr>
        </p:nvSpPr>
        <p:spPr>
          <a:xfrm>
            <a:off x="954205" y="404884"/>
            <a:ext cx="10515600" cy="1089797"/>
          </a:xfrm>
        </p:spPr>
        <p:txBody>
          <a:bodyPr>
            <a:norm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200" b="1" dirty="0">
                <a:ln/>
                <a:solidFill>
                  <a:schemeClr val="accent3"/>
                </a:solidFill>
                <a:latin typeface="Arial Black" panose="020B0A04020102020204" pitchFamily="34" charset="0"/>
              </a:rPr>
              <a:t>Race-Conflict Theory: Hate </a:t>
            </a:r>
            <a:r>
              <a:rPr lang="en-US" sz="3200" b="1" dirty="0" smtClean="0">
                <a:ln/>
                <a:solidFill>
                  <a:schemeClr val="accent3"/>
                </a:solidFill>
                <a:latin typeface="Arial Black" panose="020B0A04020102020204" pitchFamily="34" charset="0"/>
              </a:rPr>
              <a:t>Crimes</a:t>
            </a:r>
            <a:endParaRPr lang="en-US" sz="3200" b="1" dirty="0">
              <a:ln/>
              <a:solidFill>
                <a:schemeClr val="accent3"/>
              </a:solidFill>
              <a:latin typeface="Arial Black" panose="020B0A04020102020204" pitchFamily="34" charset="0"/>
            </a:endParaRPr>
          </a:p>
        </p:txBody>
      </p:sp>
      <p:graphicFrame>
        <p:nvGraphicFramePr>
          <p:cNvPr id="4" name="Content Placeholder 3"/>
          <p:cNvGraphicFramePr>
            <a:graphicFrameLocks noGrp="1"/>
          </p:cNvGraphicFramePr>
          <p:nvPr>
            <p:ph idx="1"/>
            <p:extLst/>
          </p:nvPr>
        </p:nvGraphicFramePr>
        <p:xfrm>
          <a:off x="954205" y="4862082"/>
          <a:ext cx="10515600" cy="1411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p:cNvGraphicFramePr/>
          <p:nvPr>
            <p:extLst/>
          </p:nvPr>
        </p:nvGraphicFramePr>
        <p:xfrm>
          <a:off x="838200" y="1605729"/>
          <a:ext cx="10501677" cy="99912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318838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200" b="1" dirty="0">
                <a:ln/>
                <a:solidFill>
                  <a:schemeClr val="accent3"/>
                </a:solidFill>
                <a:latin typeface="Arial Black" panose="020B0A04020102020204" pitchFamily="34" charset="0"/>
              </a:rPr>
              <a:t>The Medicalization of Deviance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57775988"/>
              </p:ext>
            </p:extLst>
          </p:nvPr>
        </p:nvGraphicFramePr>
        <p:xfrm>
          <a:off x="838200" y="1450729"/>
          <a:ext cx="10515600" cy="1563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745958692"/>
              </p:ext>
            </p:extLst>
          </p:nvPr>
        </p:nvGraphicFramePr>
        <p:xfrm>
          <a:off x="838200" y="4976445"/>
          <a:ext cx="10515600" cy="10550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 name="Diagram 2"/>
          <p:cNvGraphicFramePr/>
          <p:nvPr>
            <p:extLst>
              <p:ext uri="{D42A27DB-BD31-4B8C-83A1-F6EECF244321}">
                <p14:modId xmlns:p14="http://schemas.microsoft.com/office/powerpoint/2010/main" val="56722398"/>
              </p:ext>
            </p:extLst>
          </p:nvPr>
        </p:nvGraphicFramePr>
        <p:xfrm>
          <a:off x="838200" y="3191608"/>
          <a:ext cx="10515600" cy="214466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4015165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 r="433" b="9302"/>
          <a:stretch/>
        </p:blipFill>
        <p:spPr>
          <a:xfrm>
            <a:off x="2606090" y="597342"/>
            <a:ext cx="7411368" cy="5462264"/>
          </a:xfrm>
          <a:prstGeom prst="rect">
            <a:avLst/>
          </a:prstGeom>
        </p:spPr>
      </p:pic>
    </p:spTree>
    <p:extLst>
      <p:ext uri="{BB962C8B-B14F-4D97-AF65-F5344CB8AC3E}">
        <p14:creationId xmlns:p14="http://schemas.microsoft.com/office/powerpoint/2010/main" val="2814535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r="67261" b="66342"/>
          <a:stretch/>
        </p:blipFill>
        <p:spPr>
          <a:xfrm>
            <a:off x="9523149" y="4765069"/>
            <a:ext cx="2577414" cy="1766495"/>
          </a:xfrm>
          <a:prstGeom prst="rect">
            <a:avLst/>
          </a:prstGeom>
        </p:spPr>
      </p:pic>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52313" t="39460" r="25197" b="36781"/>
          <a:stretch/>
        </p:blipFill>
        <p:spPr>
          <a:xfrm>
            <a:off x="7752537" y="5380432"/>
            <a:ext cx="1770612" cy="1246909"/>
          </a:xfrm>
          <a:prstGeom prst="rect">
            <a:avLst/>
          </a:prstGeom>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31984" t="64613" r="23034" b="6244"/>
          <a:stretch/>
        </p:blipFill>
        <p:spPr>
          <a:xfrm>
            <a:off x="3901208" y="5239116"/>
            <a:ext cx="3541221" cy="1529542"/>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8331" t="1" r="25377" b="68929"/>
          <a:stretch/>
        </p:blipFill>
        <p:spPr>
          <a:xfrm>
            <a:off x="1577346" y="5137938"/>
            <a:ext cx="2069870" cy="1630720"/>
          </a:xfrm>
          <a:prstGeom prst="rect">
            <a:avLst/>
          </a:prstGeom>
        </p:spPr>
      </p:pic>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77810" t="64930" r="4239" b="5294"/>
          <a:stretch/>
        </p:blipFill>
        <p:spPr>
          <a:xfrm>
            <a:off x="153331" y="5239116"/>
            <a:ext cx="1413165" cy="1562793"/>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33619" t="5476" r="51915" b="66765"/>
          <a:stretch/>
        </p:blipFill>
        <p:spPr>
          <a:xfrm>
            <a:off x="87497" y="147365"/>
            <a:ext cx="1249723" cy="1598743"/>
          </a:xfrm>
          <a:prstGeom prst="rect">
            <a:avLst/>
          </a:prstGeom>
        </p:spPr>
      </p:pic>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74461" t="2297" r="2427" b="67926"/>
          <a:stretch/>
        </p:blipFill>
        <p:spPr>
          <a:xfrm>
            <a:off x="0" y="1726752"/>
            <a:ext cx="1819400" cy="1562792"/>
          </a:xfrm>
          <a:prstGeom prst="rect">
            <a:avLst/>
          </a:prstGeom>
        </p:spPr>
      </p:pic>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73819" t="33453" b="35186"/>
          <a:stretch/>
        </p:blipFill>
        <p:spPr>
          <a:xfrm>
            <a:off x="6012" y="3517362"/>
            <a:ext cx="1804643" cy="1544981"/>
          </a:xfrm>
          <a:prstGeom prst="rect">
            <a:avLst/>
          </a:prstGeom>
        </p:spPr>
      </p:pic>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25172" t="35611" r="45791" b="37938"/>
          <a:stretch/>
        </p:blipFill>
        <p:spPr>
          <a:xfrm>
            <a:off x="9906000" y="147365"/>
            <a:ext cx="2286000" cy="1388227"/>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4555" r="73948" b="32976"/>
          <a:stretch/>
        </p:blipFill>
        <p:spPr>
          <a:xfrm>
            <a:off x="10141059" y="1615326"/>
            <a:ext cx="2050941" cy="1704109"/>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3948" t="65229" r="67543" b="2619"/>
          <a:stretch/>
        </p:blipFill>
        <p:spPr>
          <a:xfrm>
            <a:off x="9953321" y="3299265"/>
            <a:ext cx="2244437" cy="1687484"/>
          </a:xfrm>
          <a:prstGeom prst="rect">
            <a:avLst/>
          </a:prstGeom>
        </p:spPr>
      </p:pic>
      <p:graphicFrame>
        <p:nvGraphicFramePr>
          <p:cNvPr id="2" name="Content Placeholder 1"/>
          <p:cNvGraphicFramePr>
            <a:graphicFrameLocks noGrp="1"/>
          </p:cNvGraphicFramePr>
          <p:nvPr>
            <p:ph idx="4294967295"/>
            <p:extLst>
              <p:ext uri="{D42A27DB-BD31-4B8C-83A1-F6EECF244321}">
                <p14:modId xmlns:p14="http://schemas.microsoft.com/office/powerpoint/2010/main" val="2252144770"/>
              </p:ext>
            </p:extLst>
          </p:nvPr>
        </p:nvGraphicFramePr>
        <p:xfrm>
          <a:off x="1831675" y="777922"/>
          <a:ext cx="8121646" cy="3987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11670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3436" y="2748966"/>
            <a:ext cx="10515600" cy="1214170"/>
          </a:xfrm>
        </p:spPr>
        <p:txBody>
          <a:bodyPr>
            <a:norm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800" b="1" dirty="0">
                <a:ln/>
                <a:solidFill>
                  <a:schemeClr val="accent3"/>
                </a:solidFill>
                <a:latin typeface="Arial Black" panose="020B0A04020102020204" pitchFamily="34" charset="0"/>
              </a:rPr>
              <a:t>Types of Crimes</a:t>
            </a:r>
          </a:p>
        </p:txBody>
      </p:sp>
    </p:spTree>
    <p:extLst>
      <p:ext uri="{BB962C8B-B14F-4D97-AF65-F5344CB8AC3E}">
        <p14:creationId xmlns:p14="http://schemas.microsoft.com/office/powerpoint/2010/main" val="17193239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26856" y="4470147"/>
            <a:ext cx="2829455" cy="1644050"/>
          </a:xfrm>
          <a:prstGeom prst="rect">
            <a:avLst/>
          </a:prstGeom>
          <a:ln>
            <a:solidFill>
              <a:schemeClr val="tx1">
                <a:lumMod val="95000"/>
                <a:lumOff val="5000"/>
              </a:schemeClr>
            </a:solidFill>
          </a:ln>
        </p:spPr>
      </p:pic>
      <p:graphicFrame>
        <p:nvGraphicFramePr>
          <p:cNvPr id="2" name="Diagram 1"/>
          <p:cNvGraphicFramePr/>
          <p:nvPr>
            <p:extLst>
              <p:ext uri="{D42A27DB-BD31-4B8C-83A1-F6EECF244321}">
                <p14:modId xmlns:p14="http://schemas.microsoft.com/office/powerpoint/2010/main" val="613316314"/>
              </p:ext>
            </p:extLst>
          </p:nvPr>
        </p:nvGraphicFramePr>
        <p:xfrm>
          <a:off x="4406935" y="791308"/>
          <a:ext cx="7220957" cy="5503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stretch>
            <a:fillRect/>
          </a:stretch>
        </p:blipFill>
        <p:spPr>
          <a:xfrm>
            <a:off x="826856" y="679720"/>
            <a:ext cx="2830744" cy="1698447"/>
          </a:xfrm>
          <a:prstGeom prst="rect">
            <a:avLst/>
          </a:prstGeom>
          <a:ln>
            <a:solidFill>
              <a:schemeClr val="tx1">
                <a:lumMod val="95000"/>
                <a:lumOff val="5000"/>
              </a:schemeClr>
            </a:solidFill>
          </a:ln>
        </p:spPr>
      </p:pic>
      <p:pic>
        <p:nvPicPr>
          <p:cNvPr id="8" name="Picture 7"/>
          <p:cNvPicPr>
            <a:picLocks noChangeAspect="1"/>
          </p:cNvPicPr>
          <p:nvPr/>
        </p:nvPicPr>
        <p:blipFill>
          <a:blip r:embed="rId9"/>
          <a:stretch>
            <a:fillRect/>
          </a:stretch>
        </p:blipFill>
        <p:spPr>
          <a:xfrm>
            <a:off x="826856" y="2591418"/>
            <a:ext cx="2829455" cy="1665478"/>
          </a:xfrm>
          <a:prstGeom prst="rect">
            <a:avLst/>
          </a:prstGeom>
          <a:ln>
            <a:solidFill>
              <a:schemeClr val="tx1">
                <a:lumMod val="95000"/>
                <a:lumOff val="5000"/>
              </a:schemeClr>
            </a:solidFill>
          </a:ln>
        </p:spPr>
      </p:pic>
    </p:spTree>
    <p:extLst>
      <p:ext uri="{BB962C8B-B14F-4D97-AF65-F5344CB8AC3E}">
        <p14:creationId xmlns:p14="http://schemas.microsoft.com/office/powerpoint/2010/main" val="17307185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4"/>
          <p:cNvGraphicFramePr>
            <a:graphicFrameLocks/>
          </p:cNvGraphicFramePr>
          <p:nvPr>
            <p:extLst>
              <p:ext uri="{D42A27DB-BD31-4B8C-83A1-F6EECF244321}">
                <p14:modId xmlns:p14="http://schemas.microsoft.com/office/powerpoint/2010/main" val="4219576918"/>
              </p:ext>
            </p:extLst>
          </p:nvPr>
        </p:nvGraphicFramePr>
        <p:xfrm>
          <a:off x="696036" y="893702"/>
          <a:ext cx="8230023" cy="5254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98340" y="2538032"/>
            <a:ext cx="2903978" cy="2118349"/>
          </a:xfrm>
          <a:prstGeom prst="rect">
            <a:avLst/>
          </a:prstGeom>
        </p:spPr>
      </p:pic>
    </p:spTree>
    <p:extLst>
      <p:ext uri="{BB962C8B-B14F-4D97-AF65-F5344CB8AC3E}">
        <p14:creationId xmlns:p14="http://schemas.microsoft.com/office/powerpoint/2010/main" val="43144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223594512"/>
              </p:ext>
            </p:extLst>
          </p:nvPr>
        </p:nvGraphicFramePr>
        <p:xfrm>
          <a:off x="923192" y="1336430"/>
          <a:ext cx="10515600" cy="1561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5663" y="3186178"/>
            <a:ext cx="3210658" cy="3232206"/>
          </a:xfrm>
          <a:prstGeom prst="rect">
            <a:avLst/>
          </a:prstGeom>
        </p:spPr>
      </p:pic>
    </p:spTree>
    <p:extLst>
      <p:ext uri="{BB962C8B-B14F-4D97-AF65-F5344CB8AC3E}">
        <p14:creationId xmlns:p14="http://schemas.microsoft.com/office/powerpoint/2010/main" val="2623591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884330006"/>
              </p:ext>
            </p:extLst>
          </p:nvPr>
        </p:nvGraphicFramePr>
        <p:xfrm>
          <a:off x="724370" y="859810"/>
          <a:ext cx="11121887" cy="517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6424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6720" t="17015" r="-1622" b="8373"/>
          <a:stretch/>
        </p:blipFill>
        <p:spPr>
          <a:xfrm>
            <a:off x="6874463" y="897388"/>
            <a:ext cx="4971795" cy="5394230"/>
          </a:xfrm>
          <a:prstGeom prst="rect">
            <a:avLst/>
          </a:prstGeom>
        </p:spPr>
      </p:pic>
      <p:sp>
        <p:nvSpPr>
          <p:cNvPr id="5" name="Rectangle 4"/>
          <p:cNvSpPr/>
          <p:nvPr/>
        </p:nvSpPr>
        <p:spPr>
          <a:xfrm>
            <a:off x="1119115" y="2300662"/>
            <a:ext cx="6537277" cy="2123658"/>
          </a:xfrm>
          <a:prstGeom prst="rect">
            <a:avLst/>
          </a:prstGeom>
        </p:spPr>
        <p:txBody>
          <a:bodyPr wrap="square">
            <a:spAutoFit/>
          </a:bodyPr>
          <a:lstStyle/>
          <a:p>
            <a:pPr algn="ctr"/>
            <a:r>
              <a:rPr lang="en-US" sz="6600" dirty="0">
                <a:ln w="0">
                  <a:solidFill>
                    <a:schemeClr val="bg1"/>
                  </a:solidFill>
                </a:ln>
                <a:effectLst>
                  <a:outerShdw blurRad="38100" dist="19050" dir="2700000" algn="tl" rotWithShape="0">
                    <a:schemeClr val="dk1">
                      <a:alpha val="40000"/>
                    </a:schemeClr>
                  </a:outerShdw>
                </a:effectLst>
                <a:latin typeface="Arial Black" panose="020B0A04020102020204" pitchFamily="34" charset="0"/>
              </a:rPr>
              <a:t>Corporate Crime</a:t>
            </a:r>
            <a:endParaRPr lang="en-US" sz="6600" dirty="0">
              <a:ln w="0">
                <a:solidFill>
                  <a:schemeClr val="bg1"/>
                </a:solidFill>
              </a:ln>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69079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251" y="567023"/>
            <a:ext cx="10515600" cy="1325563"/>
          </a:xfrm>
        </p:spPr>
        <p:txBody>
          <a:bodyPr>
            <a:norm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600" b="1" dirty="0">
                <a:ln/>
                <a:solidFill>
                  <a:schemeClr val="accent3"/>
                </a:solidFill>
                <a:latin typeface="Arial Black" panose="020B0A04020102020204" pitchFamily="34" charset="0"/>
              </a:rPr>
              <a:t>Corporate Crime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17273214"/>
              </p:ext>
            </p:extLst>
          </p:nvPr>
        </p:nvGraphicFramePr>
        <p:xfrm>
          <a:off x="968991" y="3358537"/>
          <a:ext cx="10515600" cy="2606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rotWithShape="1">
          <a:blip r:embed="rId7"/>
          <a:srcRect l="-2064" t="512" r="-3139" b="8274"/>
          <a:stretch/>
        </p:blipFill>
        <p:spPr>
          <a:xfrm>
            <a:off x="9358421" y="567023"/>
            <a:ext cx="2474189" cy="2705621"/>
          </a:xfrm>
          <a:prstGeom prst="rect">
            <a:avLst/>
          </a:prstGeom>
        </p:spPr>
      </p:pic>
      <p:graphicFrame>
        <p:nvGraphicFramePr>
          <p:cNvPr id="5" name="Diagram 4"/>
          <p:cNvGraphicFramePr/>
          <p:nvPr>
            <p:extLst>
              <p:ext uri="{D42A27DB-BD31-4B8C-83A1-F6EECF244321}">
                <p14:modId xmlns:p14="http://schemas.microsoft.com/office/powerpoint/2010/main" val="3246803484"/>
              </p:ext>
            </p:extLst>
          </p:nvPr>
        </p:nvGraphicFramePr>
        <p:xfrm>
          <a:off x="968991" y="1758927"/>
          <a:ext cx="8128000" cy="143301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68871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2346</TotalTime>
  <Words>1361</Words>
  <Application>Microsoft Office PowerPoint</Application>
  <PresentationFormat>Widescreen</PresentationFormat>
  <Paragraphs>56</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Agency FB</vt:lpstr>
      <vt:lpstr>Arial</vt:lpstr>
      <vt:lpstr>Arial Black</vt:lpstr>
      <vt:lpstr>Arial Rounded MT Bold</vt:lpstr>
      <vt:lpstr>Calibri</vt:lpstr>
      <vt:lpstr>Calibri Light</vt:lpstr>
      <vt:lpstr>Microsoft Himalaya</vt:lpstr>
      <vt:lpstr>Times New Roman</vt:lpstr>
      <vt:lpstr>Office Theme</vt:lpstr>
      <vt:lpstr>Crime and its types </vt:lpstr>
      <vt:lpstr>PowerPoint Presentation</vt:lpstr>
      <vt:lpstr>Types of Crimes</vt:lpstr>
      <vt:lpstr>PowerPoint Presentation</vt:lpstr>
      <vt:lpstr>PowerPoint Presentation</vt:lpstr>
      <vt:lpstr>PowerPoint Presentation</vt:lpstr>
      <vt:lpstr>PowerPoint Presentation</vt:lpstr>
      <vt:lpstr>PowerPoint Presentation</vt:lpstr>
      <vt:lpstr>Corporate Crime</vt:lpstr>
      <vt:lpstr>PowerPoint Presentation</vt:lpstr>
      <vt:lpstr>PowerPoint Presentation</vt:lpstr>
      <vt:lpstr>Organized Crime</vt:lpstr>
      <vt:lpstr>PowerPoint Presentation</vt:lpstr>
      <vt:lpstr>PowerPoint Presentation</vt:lpstr>
      <vt:lpstr>Race-Conflict Theory: Hate Crimes</vt:lpstr>
      <vt:lpstr>The Medicalization of Deviance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 Kauser Malik</dc:creator>
  <cp:lastModifiedBy>Ms. Kauser Malik</cp:lastModifiedBy>
  <cp:revision>418</cp:revision>
  <dcterms:created xsi:type="dcterms:W3CDTF">2024-03-19T08:34:01Z</dcterms:created>
  <dcterms:modified xsi:type="dcterms:W3CDTF">2025-04-15T08:23:46Z</dcterms:modified>
</cp:coreProperties>
</file>